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7" r:id="rId2"/>
    <p:sldId id="258" r:id="rId3"/>
    <p:sldId id="288" r:id="rId4"/>
    <p:sldId id="260" r:id="rId5"/>
    <p:sldId id="289" r:id="rId6"/>
    <p:sldId id="282" r:id="rId7"/>
    <p:sldId id="280" r:id="rId8"/>
    <p:sldId id="278" r:id="rId9"/>
    <p:sldId id="279" r:id="rId10"/>
    <p:sldId id="303" r:id="rId11"/>
    <p:sldId id="281" r:id="rId12"/>
    <p:sldId id="295" r:id="rId13"/>
    <p:sldId id="283" r:id="rId14"/>
    <p:sldId id="297" r:id="rId15"/>
    <p:sldId id="296" r:id="rId16"/>
    <p:sldId id="294" r:id="rId17"/>
    <p:sldId id="290" r:id="rId18"/>
    <p:sldId id="284" r:id="rId19"/>
    <p:sldId id="285" r:id="rId20"/>
    <p:sldId id="301" r:id="rId21"/>
    <p:sldId id="293" r:id="rId22"/>
    <p:sldId id="291" r:id="rId23"/>
    <p:sldId id="300" r:id="rId24"/>
  </p:sldIdLst>
  <p:sldSz cx="9144000" cy="5143500" type="screen16x9"/>
  <p:notesSz cx="6865938" cy="9998075"/>
  <p:defaultTextStyle>
    <a:defPPr>
      <a:defRPr lang="ko-KR"/>
    </a:defPPr>
    <a:lvl1pPr marL="0" algn="l" defTabSz="685800" rtl="0" eaLnBrk="1" latinLnBrk="1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1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1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1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1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1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1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1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1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2835" userDrawn="1">
          <p15:clr>
            <a:srgbClr val="A4A3A4"/>
          </p15:clr>
        </p15:guide>
        <p15:guide id="2" pos="311" userDrawn="1">
          <p15:clr>
            <a:srgbClr val="A4A3A4"/>
          </p15:clr>
        </p15:guide>
        <p15:guide id="3" pos="5449" userDrawn="1">
          <p15:clr>
            <a:srgbClr val="A4A3A4"/>
          </p15:clr>
        </p15:guide>
        <p15:guide id="4" orient="horz" pos="1121" userDrawn="1">
          <p15:clr>
            <a:srgbClr val="A4A3A4"/>
          </p15:clr>
        </p15:guide>
        <p15:guide id="6" orient="horz" pos="2862" userDrawn="1">
          <p15:clr>
            <a:srgbClr val="A4A3A4"/>
          </p15:clr>
        </p15:guide>
        <p15:guide id="7" orient="horz" pos="3185" userDrawn="1">
          <p15:clr>
            <a:srgbClr val="A4A3A4"/>
          </p15:clr>
        </p15:guide>
        <p15:guide id="8" orient="horz" pos="650" userDrawn="1">
          <p15:clr>
            <a:srgbClr val="A4A3A4"/>
          </p15:clr>
        </p15:guide>
        <p15:guide id="9" orient="horz" pos="991" userDrawn="1">
          <p15:clr>
            <a:srgbClr val="A4A3A4"/>
          </p15:clr>
        </p15:guide>
        <p15:guide id="11" orient="horz" pos="327" userDrawn="1">
          <p15:clr>
            <a:srgbClr val="A4A3A4"/>
          </p15:clr>
        </p15:guide>
        <p15:guide id="12" orient="horz" pos="395" userDrawn="1">
          <p15:clr>
            <a:srgbClr val="A4A3A4"/>
          </p15:clr>
        </p15:guide>
        <p15:guide id="13" pos="81" userDrawn="1">
          <p15:clr>
            <a:srgbClr val="A4A3A4"/>
          </p15:clr>
        </p15:guide>
        <p15:guide id="14" orient="horz" pos="2686" userDrawn="1">
          <p15:clr>
            <a:srgbClr val="A4A3A4"/>
          </p15:clr>
        </p15:guide>
        <p15:guide id="15" orient="horz" pos="2096" userDrawn="1">
          <p15:clr>
            <a:srgbClr val="A4A3A4"/>
          </p15:clr>
        </p15:guide>
        <p15:guide id="16" orient="horz" pos="1298" userDrawn="1">
          <p15:clr>
            <a:srgbClr val="A4A3A4"/>
          </p15:clr>
        </p15:guide>
        <p15:guide id="17" orient="horz" pos="1620" userDrawn="1">
          <p15:clr>
            <a:srgbClr val="A4A3A4"/>
          </p15:clr>
        </p15:guide>
        <p15:guide id="18" pos="2576" userDrawn="1">
          <p15:clr>
            <a:srgbClr val="A4A3A4"/>
          </p15:clr>
        </p15:guide>
        <p15:guide id="19" pos="2285" userDrawn="1">
          <p15:clr>
            <a:srgbClr val="A4A3A4"/>
          </p15:clr>
        </p15:guide>
        <p15:guide id="20" pos="3175" userDrawn="1">
          <p15:clr>
            <a:srgbClr val="A4A3A4"/>
          </p15:clr>
        </p15:guide>
        <p15:guide id="21" pos="3464" userDrawn="1">
          <p15:clr>
            <a:srgbClr val="A4A3A4"/>
          </p15:clr>
        </p15:guide>
        <p15:guide id="22" pos="2911" userDrawn="1">
          <p15:clr>
            <a:srgbClr val="A4A3A4"/>
          </p15:clr>
        </p15:guide>
        <p15:guide id="23" pos="1984" userDrawn="1">
          <p15:clr>
            <a:srgbClr val="A4A3A4"/>
          </p15:clr>
        </p15:guide>
        <p15:guide id="24" pos="3742" userDrawn="1">
          <p15:clr>
            <a:srgbClr val="A4A3A4"/>
          </p15:clr>
        </p15:guide>
        <p15:guide id="25" orient="horz" pos="2278" userDrawn="1">
          <p15:clr>
            <a:srgbClr val="A4A3A4"/>
          </p15:clr>
        </p15:guide>
        <p15:guide id="26" orient="horz" pos="1795" userDrawn="1">
          <p15:clr>
            <a:srgbClr val="A4A3A4"/>
          </p15:clr>
        </p15:guide>
        <p15:guide id="27" orient="horz" pos="164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DEFF"/>
    <a:srgbClr val="3343A1"/>
    <a:srgbClr val="1D9DD5"/>
    <a:srgbClr val="21E9BF"/>
    <a:srgbClr val="377AFF"/>
    <a:srgbClr val="333399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5320" autoAdjust="0"/>
  </p:normalViewPr>
  <p:slideViewPr>
    <p:cSldViewPr snapToGrid="0">
      <p:cViewPr>
        <p:scale>
          <a:sx n="100" d="100"/>
          <a:sy n="100" d="100"/>
        </p:scale>
        <p:origin x="-246" y="-384"/>
      </p:cViewPr>
      <p:guideLst>
        <p:guide orient="horz" pos="1121"/>
        <p:guide orient="horz" pos="2862"/>
        <p:guide orient="horz" pos="3185"/>
        <p:guide orient="horz" pos="650"/>
        <p:guide orient="horz" pos="991"/>
        <p:guide orient="horz" pos="327"/>
        <p:guide orient="horz" pos="395"/>
        <p:guide orient="horz" pos="2686"/>
        <p:guide orient="horz" pos="2096"/>
        <p:guide orient="horz" pos="1298"/>
        <p:guide orient="horz" pos="1620"/>
        <p:guide orient="horz" pos="2278"/>
        <p:guide orient="horz" pos="1795"/>
        <p:guide orient="horz" pos="1643"/>
        <p:guide pos="2835"/>
        <p:guide pos="311"/>
        <p:guide pos="5449"/>
        <p:guide pos="81"/>
        <p:guide pos="2576"/>
        <p:guide pos="2285"/>
        <p:guide pos="3175"/>
        <p:guide pos="3464"/>
        <p:guide pos="2911"/>
        <p:guide pos="1984"/>
        <p:guide pos="37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9375" y="0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EB611-F674-4B17-AD28-F8CAC0FF237E}" type="datetimeFigureOut">
              <a:rPr lang="ko-KR" altLang="en-US" smtClean="0"/>
              <a:t>2019-09-20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7388" y="4811713"/>
            <a:ext cx="5492750" cy="3937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96425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9375" y="9496425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7DE6CD-18BA-4DE0-B10E-471155278DD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62302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1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1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1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1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1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1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1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1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1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7817" y="-2777"/>
            <a:ext cx="9144000" cy="5143500"/>
          </a:xfrm>
          <a:prstGeom prst="rect">
            <a:avLst/>
          </a:prstGeom>
          <a:solidFill>
            <a:srgbClr val="3343A1">
              <a:alpha val="5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latinLnBrk="0"/>
            <a:r>
              <a:rPr lang="en-US" sz="1350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993118"/>
            <a:ext cx="9144000" cy="32021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63930" y="4900966"/>
            <a:ext cx="1330700" cy="15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768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7817" y="-2777"/>
            <a:ext cx="9144000" cy="5143500"/>
          </a:xfrm>
          <a:prstGeom prst="rect">
            <a:avLst/>
          </a:prstGeom>
          <a:solidFill>
            <a:srgbClr val="3343A1">
              <a:alpha val="5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latinLnBrk="0"/>
            <a:r>
              <a:rPr lang="en-US" sz="1350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39665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63930" y="4903456"/>
            <a:ext cx="1330700" cy="15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156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7817" y="-2777"/>
            <a:ext cx="9144000" cy="5143500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latinLnBrk="0"/>
            <a:r>
              <a:rPr lang="en-US" sz="1350" dirty="0">
                <a:solidFill>
                  <a:srgbClr val="3350A1"/>
                </a:solidFill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816" y="-1"/>
            <a:ext cx="9151816" cy="13533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-15632" y="3790176"/>
            <a:ext cx="9151816" cy="13533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63930" y="4900966"/>
            <a:ext cx="1330700" cy="157716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457200" y="783251"/>
            <a:ext cx="8229600" cy="632114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100" b="1" dirty="0">
                <a:solidFill>
                  <a:srgbClr val="323B99"/>
                </a:solidFill>
                <a:latin typeface="Exo 2"/>
                <a:cs typeface="Exo 2"/>
              </a:rPr>
              <a:t>INDEX</a:t>
            </a:r>
          </a:p>
        </p:txBody>
      </p:sp>
    </p:spTree>
    <p:extLst>
      <p:ext uri="{BB962C8B-B14F-4D97-AF65-F5344CB8AC3E}">
        <p14:creationId xmlns:p14="http://schemas.microsoft.com/office/powerpoint/2010/main" val="1666218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1" y="1"/>
            <a:ext cx="9151817" cy="412652"/>
            <a:chOff x="0" y="0"/>
            <a:chExt cx="9914469" cy="550203"/>
          </a:xfrm>
          <a:solidFill>
            <a:srgbClr val="323B99"/>
          </a:solidFill>
        </p:grpSpPr>
        <p:sp>
          <p:nvSpPr>
            <p:cNvPr id="4" name="Rectangle 3"/>
            <p:cNvSpPr/>
            <p:nvPr userDrawn="1"/>
          </p:nvSpPr>
          <p:spPr>
            <a:xfrm>
              <a:off x="0" y="0"/>
              <a:ext cx="9914469" cy="88386"/>
            </a:xfrm>
            <a:custGeom>
              <a:avLst/>
              <a:gdLst>
                <a:gd name="connsiteX0" fmla="*/ 0 w 5988242"/>
                <a:gd name="connsiteY0" fmla="*/ 0 h 96082"/>
                <a:gd name="connsiteX1" fmla="*/ 5988242 w 5988242"/>
                <a:gd name="connsiteY1" fmla="*/ 0 h 96082"/>
                <a:gd name="connsiteX2" fmla="*/ 5988242 w 5988242"/>
                <a:gd name="connsiteY2" fmla="*/ 96082 h 96082"/>
                <a:gd name="connsiteX3" fmla="*/ 0 w 5988242"/>
                <a:gd name="connsiteY3" fmla="*/ 96082 h 96082"/>
                <a:gd name="connsiteX4" fmla="*/ 0 w 5988242"/>
                <a:gd name="connsiteY4" fmla="*/ 0 h 96082"/>
                <a:gd name="connsiteX0" fmla="*/ 0 w 5988242"/>
                <a:gd name="connsiteY0" fmla="*/ 0 h 96082"/>
                <a:gd name="connsiteX1" fmla="*/ 5988242 w 5988242"/>
                <a:gd name="connsiteY1" fmla="*/ 0 h 96082"/>
                <a:gd name="connsiteX2" fmla="*/ 5988242 w 5988242"/>
                <a:gd name="connsiteY2" fmla="*/ 96082 h 96082"/>
                <a:gd name="connsiteX3" fmla="*/ 76969 w 5988242"/>
                <a:gd name="connsiteY3" fmla="*/ 96082 h 96082"/>
                <a:gd name="connsiteX4" fmla="*/ 0 w 5988242"/>
                <a:gd name="connsiteY4" fmla="*/ 0 h 96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88242" h="96082">
                  <a:moveTo>
                    <a:pt x="0" y="0"/>
                  </a:moveTo>
                  <a:lnTo>
                    <a:pt x="5988242" y="0"/>
                  </a:lnTo>
                  <a:lnTo>
                    <a:pt x="5988242" y="96082"/>
                  </a:lnTo>
                  <a:lnTo>
                    <a:pt x="76969" y="9608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latinLnBrk="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5" name="Rectangle 3"/>
            <p:cNvSpPr/>
            <p:nvPr userDrawn="1"/>
          </p:nvSpPr>
          <p:spPr>
            <a:xfrm>
              <a:off x="7804727" y="3719"/>
              <a:ext cx="2109741" cy="546484"/>
            </a:xfrm>
            <a:custGeom>
              <a:avLst/>
              <a:gdLst>
                <a:gd name="connsiteX0" fmla="*/ 0 w 5988242"/>
                <a:gd name="connsiteY0" fmla="*/ 0 h 96082"/>
                <a:gd name="connsiteX1" fmla="*/ 5988242 w 5988242"/>
                <a:gd name="connsiteY1" fmla="*/ 0 h 96082"/>
                <a:gd name="connsiteX2" fmla="*/ 5988242 w 5988242"/>
                <a:gd name="connsiteY2" fmla="*/ 96082 h 96082"/>
                <a:gd name="connsiteX3" fmla="*/ 0 w 5988242"/>
                <a:gd name="connsiteY3" fmla="*/ 96082 h 96082"/>
                <a:gd name="connsiteX4" fmla="*/ 0 w 5988242"/>
                <a:gd name="connsiteY4" fmla="*/ 0 h 96082"/>
                <a:gd name="connsiteX0" fmla="*/ 0 w 5988242"/>
                <a:gd name="connsiteY0" fmla="*/ 0 h 96082"/>
                <a:gd name="connsiteX1" fmla="*/ 5988242 w 5988242"/>
                <a:gd name="connsiteY1" fmla="*/ 0 h 96082"/>
                <a:gd name="connsiteX2" fmla="*/ 5988242 w 5988242"/>
                <a:gd name="connsiteY2" fmla="*/ 96082 h 96082"/>
                <a:gd name="connsiteX3" fmla="*/ 76969 w 5988242"/>
                <a:gd name="connsiteY3" fmla="*/ 96082 h 96082"/>
                <a:gd name="connsiteX4" fmla="*/ 0 w 5988242"/>
                <a:gd name="connsiteY4" fmla="*/ 0 h 96082"/>
                <a:gd name="connsiteX0" fmla="*/ 0 w 7457417"/>
                <a:gd name="connsiteY0" fmla="*/ 0 h 96082"/>
                <a:gd name="connsiteX1" fmla="*/ 7457417 w 7457417"/>
                <a:gd name="connsiteY1" fmla="*/ 0 h 96082"/>
                <a:gd name="connsiteX2" fmla="*/ 7457417 w 7457417"/>
                <a:gd name="connsiteY2" fmla="*/ 96082 h 96082"/>
                <a:gd name="connsiteX3" fmla="*/ 1546144 w 7457417"/>
                <a:gd name="connsiteY3" fmla="*/ 96082 h 96082"/>
                <a:gd name="connsiteX4" fmla="*/ 0 w 7457417"/>
                <a:gd name="connsiteY4" fmla="*/ 0 h 96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417" h="96082">
                  <a:moveTo>
                    <a:pt x="0" y="0"/>
                  </a:moveTo>
                  <a:lnTo>
                    <a:pt x="7457417" y="0"/>
                  </a:lnTo>
                  <a:lnTo>
                    <a:pt x="7457417" y="96082"/>
                  </a:lnTo>
                  <a:lnTo>
                    <a:pt x="1546144" y="9608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latinLnBrk="0"/>
              <a:endParaRPr lang="en-US" sz="1350" dirty="0">
                <a:solidFill>
                  <a:prstClr val="white"/>
                </a:solidFill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957" y="4900966"/>
            <a:ext cx="1255788" cy="148838"/>
          </a:xfrm>
          <a:prstGeom prst="rect">
            <a:avLst/>
          </a:prstGeom>
        </p:spPr>
      </p:pic>
      <p:sp>
        <p:nvSpPr>
          <p:cNvPr id="9" name="Title 69"/>
          <p:cNvSpPr>
            <a:spLocks noGrp="1"/>
          </p:cNvSpPr>
          <p:nvPr>
            <p:ph type="title"/>
          </p:nvPr>
        </p:nvSpPr>
        <p:spPr>
          <a:xfrm>
            <a:off x="151690" y="146411"/>
            <a:ext cx="7052675" cy="26624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323B99"/>
                </a:solidFill>
              </a:defRPr>
            </a:lvl1pPr>
          </a:lstStyle>
          <a:p>
            <a:r>
              <a:rPr lang="en-US" sz="1500" b="1" dirty="0">
                <a:solidFill>
                  <a:srgbClr val="054FB5"/>
                </a:solidFill>
              </a:rPr>
              <a:t>타이틀을 입력해 주세요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63930" y="4903456"/>
            <a:ext cx="1330700" cy="15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89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7025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image" Target="../media/image12.png"/><Relationship Id="rId7" Type="http://schemas.openxmlformats.org/officeDocument/2006/relationships/image" Target="../media/image41.png"/><Relationship Id="rId12" Type="http://schemas.openxmlformats.org/officeDocument/2006/relationships/image" Target="../media/image45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11" Type="http://schemas.openxmlformats.org/officeDocument/2006/relationships/image" Target="../media/image9.png"/><Relationship Id="rId5" Type="http://schemas.openxmlformats.org/officeDocument/2006/relationships/image" Target="../media/image40.png"/><Relationship Id="rId10" Type="http://schemas.openxmlformats.org/officeDocument/2006/relationships/image" Target="../media/image44.png"/><Relationship Id="rId4" Type="http://schemas.openxmlformats.org/officeDocument/2006/relationships/image" Target="../media/image13.jpeg"/><Relationship Id="rId9" Type="http://schemas.openxmlformats.org/officeDocument/2006/relationships/image" Target="../media/image43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13" Type="http://schemas.openxmlformats.org/officeDocument/2006/relationships/image" Target="../media/image51.png"/><Relationship Id="rId18" Type="http://schemas.openxmlformats.org/officeDocument/2006/relationships/image" Target="../media/image53.png"/><Relationship Id="rId26" Type="http://schemas.openxmlformats.org/officeDocument/2006/relationships/image" Target="../media/image57.png"/><Relationship Id="rId3" Type="http://schemas.openxmlformats.org/officeDocument/2006/relationships/image" Target="../media/image40.png"/><Relationship Id="rId21" Type="http://schemas.openxmlformats.org/officeDocument/2006/relationships/image" Target="../media/image56.svg"/><Relationship Id="rId7" Type="http://schemas.openxmlformats.org/officeDocument/2006/relationships/image" Target="../media/image47.png"/><Relationship Id="rId12" Type="http://schemas.openxmlformats.org/officeDocument/2006/relationships/image" Target="../media/image7.wmf"/><Relationship Id="rId17" Type="http://schemas.openxmlformats.org/officeDocument/2006/relationships/image" Target="../media/image52.svg"/><Relationship Id="rId25" Type="http://schemas.openxmlformats.org/officeDocument/2006/relationships/image" Target="../media/image56.png"/><Relationship Id="rId2" Type="http://schemas.openxmlformats.org/officeDocument/2006/relationships/image" Target="../media/image42.wmf"/><Relationship Id="rId16" Type="http://schemas.openxmlformats.org/officeDocument/2006/relationships/image" Target="../media/image52.pn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png"/><Relationship Id="rId11" Type="http://schemas.openxmlformats.org/officeDocument/2006/relationships/image" Target="../media/image50.wmf"/><Relationship Id="rId24" Type="http://schemas.openxmlformats.org/officeDocument/2006/relationships/image" Target="../media/image22.png"/><Relationship Id="rId5" Type="http://schemas.openxmlformats.org/officeDocument/2006/relationships/image" Target="../media/image44.png"/><Relationship Id="rId15" Type="http://schemas.openxmlformats.org/officeDocument/2006/relationships/image" Target="../media/image50.svg"/><Relationship Id="rId23" Type="http://schemas.openxmlformats.org/officeDocument/2006/relationships/image" Target="../media/image58.svg"/><Relationship Id="rId10" Type="http://schemas.openxmlformats.org/officeDocument/2006/relationships/image" Target="../media/image49.png"/><Relationship Id="rId19" Type="http://schemas.openxmlformats.org/officeDocument/2006/relationships/image" Target="../media/image54.svg"/><Relationship Id="rId4" Type="http://schemas.openxmlformats.org/officeDocument/2006/relationships/image" Target="../media/image43.wmf"/><Relationship Id="rId9" Type="http://schemas.openxmlformats.org/officeDocument/2006/relationships/image" Target="../media/image48.png"/><Relationship Id="rId22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13" Type="http://schemas.openxmlformats.org/officeDocument/2006/relationships/image" Target="../media/image7.wmf"/><Relationship Id="rId3" Type="http://schemas.openxmlformats.org/officeDocument/2006/relationships/image" Target="../media/image51.png"/><Relationship Id="rId7" Type="http://schemas.openxmlformats.org/officeDocument/2006/relationships/image" Target="../media/image54.png"/><Relationship Id="rId12" Type="http://schemas.openxmlformats.org/officeDocument/2006/relationships/image" Target="../media/image60.svg"/><Relationship Id="rId2" Type="http://schemas.openxmlformats.org/officeDocument/2006/relationships/image" Target="../media/image21.png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sv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5" Type="http://schemas.openxmlformats.org/officeDocument/2006/relationships/image" Target="../media/image56.png"/><Relationship Id="rId10" Type="http://schemas.openxmlformats.org/officeDocument/2006/relationships/image" Target="../media/image58.svg"/><Relationship Id="rId4" Type="http://schemas.openxmlformats.org/officeDocument/2006/relationships/image" Target="../media/image50.svg"/><Relationship Id="rId9" Type="http://schemas.openxmlformats.org/officeDocument/2006/relationships/image" Target="../media/image55.png"/><Relationship Id="rId1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wmf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454979" y="2203506"/>
            <a:ext cx="4045118" cy="1590567"/>
            <a:chOff x="3463637" y="3342197"/>
            <a:chExt cx="5393491" cy="2120755"/>
          </a:xfrm>
        </p:grpSpPr>
        <p:sp>
          <p:nvSpPr>
            <p:cNvPr id="4" name="TextBox 3"/>
            <p:cNvSpPr txBox="1"/>
            <p:nvPr/>
          </p:nvSpPr>
          <p:spPr>
            <a:xfrm>
              <a:off x="4965578" y="4718731"/>
              <a:ext cx="3891550" cy="744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defTabSz="342900" latinLnBrk="0">
                <a:lnSpc>
                  <a:spcPct val="200000"/>
                </a:lnSpc>
              </a:pPr>
              <a:r>
                <a:rPr lang="en-US" altLang="ko-KR" sz="1800" b="1" spc="-113" dirty="0">
                  <a:solidFill>
                    <a:srgbClr val="323B99"/>
                  </a:solidFill>
                  <a:latin typeface="+mj-lt"/>
                  <a:cs typeface="Noto Sans KR Medium"/>
                </a:rPr>
                <a:t>BXM CLOUD</a:t>
              </a:r>
              <a:endParaRPr lang="ko-KR" altLang="en-US" sz="1800" b="1" spc="-113" dirty="0">
                <a:solidFill>
                  <a:srgbClr val="323B99"/>
                </a:solidFill>
                <a:latin typeface="+mj-lt"/>
                <a:cs typeface="Noto Sans KR Medium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63637" y="3342197"/>
              <a:ext cx="5364790" cy="782575"/>
            </a:xfrm>
            <a:prstGeom prst="rect">
              <a:avLst/>
            </a:prstGeom>
          </p:spPr>
        </p:pic>
      </p:grpSp>
      <p:sp>
        <p:nvSpPr>
          <p:cNvPr id="5" name="Rectangle 10"/>
          <p:cNvSpPr txBox="1">
            <a:spLocks noChangeArrowheads="1"/>
          </p:cNvSpPr>
          <p:nvPr/>
        </p:nvSpPr>
        <p:spPr bwMode="auto">
          <a:xfrm>
            <a:off x="2886988" y="2691340"/>
            <a:ext cx="5238582" cy="702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baseline="0">
                <a:solidFill>
                  <a:srgbClr val="336699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맑은 고딕" panose="020B0503020000020004" pitchFamily="50" charset="-127"/>
                <a:cs typeface="Tahoma" panose="020B060403050404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latinLnBrk="0" hangingPunct="1">
              <a:defRPr/>
            </a:pPr>
            <a:r>
              <a:rPr lang="de-DE" altLang="ko-KR" sz="1350" spc="-113" dirty="0">
                <a:solidFill>
                  <a:srgbClr val="323B99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WE BUILD THE WORLD BEST CORE BANKING SOFTWARE</a:t>
            </a:r>
          </a:p>
        </p:txBody>
      </p:sp>
    </p:spTree>
    <p:extLst>
      <p:ext uri="{BB962C8B-B14F-4D97-AF65-F5344CB8AC3E}">
        <p14:creationId xmlns:p14="http://schemas.microsoft.com/office/powerpoint/2010/main" val="268640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모서리가 둥근 직사각형 54"/>
          <p:cNvSpPr/>
          <p:nvPr/>
        </p:nvSpPr>
        <p:spPr>
          <a:xfrm>
            <a:off x="470524" y="2349107"/>
            <a:ext cx="2403254" cy="2472048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45" name="모서리가 둥근 직사각형 144"/>
          <p:cNvSpPr/>
          <p:nvPr/>
        </p:nvSpPr>
        <p:spPr>
          <a:xfrm>
            <a:off x="6028379" y="2351140"/>
            <a:ext cx="2403254" cy="2472048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29" name="모서리가 둥근 직사각형 128"/>
          <p:cNvSpPr/>
          <p:nvPr/>
        </p:nvSpPr>
        <p:spPr>
          <a:xfrm>
            <a:off x="3232549" y="2350383"/>
            <a:ext cx="2403254" cy="2472048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-2487" y="176166"/>
            <a:ext cx="3866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 latinLnBrk="0"/>
            <a:r>
              <a:rPr lang="en-US" sz="1800" b="1" spc="-113" dirty="0">
                <a:solidFill>
                  <a:srgbClr val="3343A1"/>
                </a:solidFill>
                <a:cs typeface="Noto Sans KR Medium"/>
              </a:rPr>
              <a:t>Kubernetes(</a:t>
            </a:r>
            <a:r>
              <a:rPr lang="ko-KR" altLang="en-US" sz="1800" b="1" spc="-113" dirty="0">
                <a:solidFill>
                  <a:srgbClr val="3343A1"/>
                </a:solidFill>
                <a:cs typeface="Noto Sans KR Medium"/>
              </a:rPr>
              <a:t>컨테이너 오케스트레이션</a:t>
            </a:r>
            <a:r>
              <a:rPr lang="en-US" sz="1800" b="1" spc="-113" dirty="0">
                <a:solidFill>
                  <a:srgbClr val="3343A1"/>
                </a:solidFill>
                <a:cs typeface="Noto Sans KR Medium"/>
              </a:rPr>
              <a:t>)</a:t>
            </a:r>
          </a:p>
        </p:txBody>
      </p:sp>
      <p:sp>
        <p:nvSpPr>
          <p:cNvPr id="52" name="직사각형 22"/>
          <p:cNvSpPr/>
          <p:nvPr/>
        </p:nvSpPr>
        <p:spPr>
          <a:xfrm>
            <a:off x="680" y="696128"/>
            <a:ext cx="9139241" cy="216024"/>
          </a:xfrm>
          <a:prstGeom prst="rect">
            <a:avLst/>
          </a:prstGeom>
          <a:solidFill>
            <a:srgbClr val="3343A1"/>
          </a:solidFill>
          <a:ln w="9525">
            <a:solidFill>
              <a:srgbClr val="3350A1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 b="1" dirty="0" smtClean="0">
                <a:solidFill>
                  <a:prstClr val="white"/>
                </a:solidFill>
              </a:rPr>
              <a:t>Kubernetes 2</a:t>
            </a:r>
            <a:endParaRPr lang="ko-KR" altLang="en-US" sz="1200" b="1" dirty="0">
              <a:solidFill>
                <a:prstClr val="white"/>
              </a:solidFill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3762337" y="1046360"/>
            <a:ext cx="1168597" cy="62498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solidFill>
                  <a:schemeClr val="tx1"/>
                </a:solidFill>
              </a:rPr>
              <a:t>Master</a:t>
            </a:r>
            <a:endParaRPr lang="ko-KR" altLang="en-US" sz="1400" b="1" dirty="0">
              <a:solidFill>
                <a:schemeClr val="tx1"/>
              </a:solidFill>
            </a:endParaRPr>
          </a:p>
        </p:txBody>
      </p:sp>
      <p:cxnSp>
        <p:nvCxnSpPr>
          <p:cNvPr id="89" name="꺾인 연결선 88"/>
          <p:cNvCxnSpPr>
            <a:stCxn id="3" idx="2"/>
            <a:endCxn id="57" idx="3"/>
          </p:cNvCxnSpPr>
          <p:nvPr/>
        </p:nvCxnSpPr>
        <p:spPr>
          <a:xfrm rot="5400000">
            <a:off x="2110780" y="305376"/>
            <a:ext cx="869885" cy="3601829"/>
          </a:xfrm>
          <a:prstGeom prst="bentConnector3">
            <a:avLst>
              <a:gd name="adj1" fmla="val 50000"/>
            </a:avLst>
          </a:prstGeom>
          <a:ln w="28575"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꺾인 연결선 89"/>
          <p:cNvCxnSpPr>
            <a:stCxn id="3" idx="2"/>
            <a:endCxn id="130" idx="3"/>
          </p:cNvCxnSpPr>
          <p:nvPr/>
        </p:nvCxnSpPr>
        <p:spPr>
          <a:xfrm rot="5400000">
            <a:off x="3491154" y="1687026"/>
            <a:ext cx="871161" cy="839804"/>
          </a:xfrm>
          <a:prstGeom prst="bentConnector3">
            <a:avLst>
              <a:gd name="adj1" fmla="val 50000"/>
            </a:avLst>
          </a:prstGeom>
          <a:ln w="28575"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꺾인 연결선 90"/>
          <p:cNvCxnSpPr>
            <a:stCxn id="3" idx="2"/>
            <a:endCxn id="146" idx="3"/>
          </p:cNvCxnSpPr>
          <p:nvPr/>
        </p:nvCxnSpPr>
        <p:spPr>
          <a:xfrm rot="16200000" flipH="1">
            <a:off x="4888690" y="1129294"/>
            <a:ext cx="871918" cy="1956026"/>
          </a:xfrm>
          <a:prstGeom prst="bentConnector3">
            <a:avLst>
              <a:gd name="adj1" fmla="val 50000"/>
            </a:avLst>
          </a:prstGeom>
          <a:ln w="28575"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2" name="Picture 4" descr="ê´ë ¨ ì´ë¯¸ì§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955" y="970496"/>
            <a:ext cx="776717" cy="77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직선 화살표 연결선 30"/>
          <p:cNvCxnSpPr>
            <a:stCxn id="92" idx="3"/>
            <a:endCxn id="3" idx="1"/>
          </p:cNvCxnSpPr>
          <p:nvPr/>
        </p:nvCxnSpPr>
        <p:spPr>
          <a:xfrm flipV="1">
            <a:off x="2283672" y="1358854"/>
            <a:ext cx="1478665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모서리가 둥근 직사각형 118"/>
          <p:cNvSpPr/>
          <p:nvPr/>
        </p:nvSpPr>
        <p:spPr>
          <a:xfrm>
            <a:off x="960818" y="2602043"/>
            <a:ext cx="1844472" cy="2127840"/>
          </a:xfrm>
          <a:prstGeom prst="roundRect">
            <a:avLst>
              <a:gd name="adj" fmla="val 13244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57" name="모서리가 둥근 직사각형 56"/>
          <p:cNvSpPr/>
          <p:nvPr/>
        </p:nvSpPr>
        <p:spPr>
          <a:xfrm rot="16200000">
            <a:off x="230722" y="2890856"/>
            <a:ext cx="1028168" cy="32892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Kubelet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63" name="Rectangle 27"/>
          <p:cNvSpPr/>
          <p:nvPr/>
        </p:nvSpPr>
        <p:spPr>
          <a:xfrm>
            <a:off x="1171118" y="2345543"/>
            <a:ext cx="1173335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1200" b="1" dirty="0" smtClean="0">
                <a:latin typeface="+mn-ea"/>
                <a:cs typeface="Noto Sans KR Medium"/>
              </a:rPr>
              <a:t>Worker Node</a:t>
            </a:r>
            <a:endParaRPr lang="en-US" altLang="ko-KR" sz="1200" b="1" dirty="0">
              <a:latin typeface="+mn-ea"/>
              <a:cs typeface="Noto Sans KR Medium"/>
            </a:endParaRPr>
          </a:p>
        </p:txBody>
      </p:sp>
      <p:sp>
        <p:nvSpPr>
          <p:cNvPr id="58" name="모서리가 둥근 직사각형 57"/>
          <p:cNvSpPr/>
          <p:nvPr/>
        </p:nvSpPr>
        <p:spPr>
          <a:xfrm>
            <a:off x="1028127" y="2656134"/>
            <a:ext cx="1295778" cy="96589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 b="1" dirty="0">
              <a:solidFill>
                <a:schemeClr val="tx1"/>
              </a:solidFill>
            </a:endParaRPr>
          </a:p>
        </p:txBody>
      </p:sp>
      <p:sp>
        <p:nvSpPr>
          <p:cNvPr id="60" name="모서리가 둥근 직사각형 59"/>
          <p:cNvSpPr/>
          <p:nvPr/>
        </p:nvSpPr>
        <p:spPr>
          <a:xfrm>
            <a:off x="1288948" y="2915366"/>
            <a:ext cx="816146" cy="29635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 smtClean="0">
                <a:solidFill>
                  <a:schemeClr val="tx1"/>
                </a:solidFill>
              </a:rPr>
              <a:t>container</a:t>
            </a:r>
            <a:endParaRPr lang="ko-KR" altLang="en-US" sz="1050" b="1" dirty="0">
              <a:solidFill>
                <a:schemeClr val="tx1"/>
              </a:solidFill>
            </a:endParaRPr>
          </a:p>
        </p:txBody>
      </p:sp>
      <p:sp>
        <p:nvSpPr>
          <p:cNvPr id="61" name="모서리가 둥근 직사각형 60"/>
          <p:cNvSpPr/>
          <p:nvPr/>
        </p:nvSpPr>
        <p:spPr>
          <a:xfrm>
            <a:off x="1288948" y="3263444"/>
            <a:ext cx="816146" cy="29635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 smtClean="0">
                <a:solidFill>
                  <a:schemeClr val="tx1"/>
                </a:solidFill>
              </a:rPr>
              <a:t>container</a:t>
            </a:r>
            <a:endParaRPr lang="ko-KR" altLang="en-US" sz="1050" b="1" dirty="0">
              <a:solidFill>
                <a:schemeClr val="tx1"/>
              </a:solidFill>
            </a:endParaRPr>
          </a:p>
        </p:txBody>
      </p:sp>
      <p:sp>
        <p:nvSpPr>
          <p:cNvPr id="64" name="Rectangle 27"/>
          <p:cNvSpPr/>
          <p:nvPr/>
        </p:nvSpPr>
        <p:spPr>
          <a:xfrm>
            <a:off x="1456564" y="2644281"/>
            <a:ext cx="416753" cy="24468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1050" b="1" dirty="0" smtClean="0">
                <a:latin typeface="+mn-ea"/>
                <a:cs typeface="Noto Sans KR Medium"/>
              </a:rPr>
              <a:t>Pod1</a:t>
            </a:r>
            <a:endParaRPr lang="en-US" altLang="ko-KR" sz="1050" b="1" dirty="0">
              <a:latin typeface="+mn-ea"/>
              <a:cs typeface="Noto Sans KR Medium"/>
            </a:endParaRPr>
          </a:p>
        </p:txBody>
      </p:sp>
      <p:sp>
        <p:nvSpPr>
          <p:cNvPr id="101" name="모서리가 둥근 직사각형 100"/>
          <p:cNvSpPr/>
          <p:nvPr/>
        </p:nvSpPr>
        <p:spPr>
          <a:xfrm>
            <a:off x="1028127" y="3696107"/>
            <a:ext cx="1295778" cy="96589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 b="1" dirty="0">
              <a:solidFill>
                <a:schemeClr val="tx1"/>
              </a:solidFill>
            </a:endParaRPr>
          </a:p>
        </p:txBody>
      </p:sp>
      <p:sp>
        <p:nvSpPr>
          <p:cNvPr id="102" name="모서리가 둥근 직사각형 101"/>
          <p:cNvSpPr/>
          <p:nvPr/>
        </p:nvSpPr>
        <p:spPr>
          <a:xfrm>
            <a:off x="1288948" y="3955339"/>
            <a:ext cx="816146" cy="29635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 smtClean="0">
                <a:solidFill>
                  <a:schemeClr val="tx1"/>
                </a:solidFill>
              </a:rPr>
              <a:t>container</a:t>
            </a:r>
            <a:endParaRPr lang="ko-KR" altLang="en-US" sz="1050" b="1" dirty="0">
              <a:solidFill>
                <a:schemeClr val="tx1"/>
              </a:solidFill>
            </a:endParaRPr>
          </a:p>
        </p:txBody>
      </p:sp>
      <p:sp>
        <p:nvSpPr>
          <p:cNvPr id="103" name="모서리가 둥근 직사각형 102"/>
          <p:cNvSpPr/>
          <p:nvPr/>
        </p:nvSpPr>
        <p:spPr>
          <a:xfrm>
            <a:off x="1288948" y="4303417"/>
            <a:ext cx="816146" cy="29635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 smtClean="0">
                <a:solidFill>
                  <a:schemeClr val="tx1"/>
                </a:solidFill>
              </a:rPr>
              <a:t>container</a:t>
            </a:r>
            <a:endParaRPr lang="ko-KR" altLang="en-US" sz="1050" b="1" dirty="0">
              <a:solidFill>
                <a:schemeClr val="tx1"/>
              </a:solidFill>
            </a:endParaRPr>
          </a:p>
        </p:txBody>
      </p:sp>
      <p:sp>
        <p:nvSpPr>
          <p:cNvPr id="104" name="Rectangle 27"/>
          <p:cNvSpPr/>
          <p:nvPr/>
        </p:nvSpPr>
        <p:spPr>
          <a:xfrm>
            <a:off x="1456564" y="3684254"/>
            <a:ext cx="558294" cy="23775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1050" b="1" dirty="0" smtClean="0">
                <a:latin typeface="+mn-ea"/>
                <a:cs typeface="Noto Sans KR Medium"/>
              </a:rPr>
              <a:t>Pod2</a:t>
            </a:r>
            <a:endParaRPr lang="en-US" altLang="ko-KR" sz="1050" b="1" dirty="0">
              <a:latin typeface="+mn-ea"/>
              <a:cs typeface="Noto Sans KR Medium"/>
            </a:endParaRPr>
          </a:p>
        </p:txBody>
      </p:sp>
      <p:pic>
        <p:nvPicPr>
          <p:cNvPr id="118" name="Picture 6" descr="k8s iconì ëí ì´ë¯¸ì§ ê²ìê²°ê³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600" y="2177111"/>
            <a:ext cx="372234" cy="36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ocker iconì ëí ì´ë¯¸ì§ ê²ìê²°ê³¼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785" y="3386981"/>
            <a:ext cx="515629" cy="42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" name="모서리가 둥근 직사각형 124"/>
          <p:cNvSpPr/>
          <p:nvPr/>
        </p:nvSpPr>
        <p:spPr>
          <a:xfrm rot="16200000">
            <a:off x="230723" y="3979951"/>
            <a:ext cx="1028168" cy="32892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Proxy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28" name="모서리가 둥근 직사각형 127"/>
          <p:cNvSpPr/>
          <p:nvPr/>
        </p:nvSpPr>
        <p:spPr>
          <a:xfrm>
            <a:off x="3722843" y="2603319"/>
            <a:ext cx="1844472" cy="2127840"/>
          </a:xfrm>
          <a:prstGeom prst="roundRect">
            <a:avLst>
              <a:gd name="adj" fmla="val 13244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30" name="모서리가 둥근 직사각형 129"/>
          <p:cNvSpPr/>
          <p:nvPr/>
        </p:nvSpPr>
        <p:spPr>
          <a:xfrm rot="16200000">
            <a:off x="2992747" y="2892132"/>
            <a:ext cx="1028168" cy="32892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Kubelet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31" name="Rectangle 27"/>
          <p:cNvSpPr/>
          <p:nvPr/>
        </p:nvSpPr>
        <p:spPr>
          <a:xfrm>
            <a:off x="3933143" y="2346819"/>
            <a:ext cx="1173335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1200" b="1" dirty="0" smtClean="0">
                <a:latin typeface="+mn-ea"/>
                <a:cs typeface="Noto Sans KR Medium"/>
              </a:rPr>
              <a:t>Worker Node</a:t>
            </a:r>
            <a:endParaRPr lang="en-US" altLang="ko-KR" sz="1200" b="1" dirty="0">
              <a:latin typeface="+mn-ea"/>
              <a:cs typeface="Noto Sans KR Medium"/>
            </a:endParaRPr>
          </a:p>
        </p:txBody>
      </p:sp>
      <p:sp>
        <p:nvSpPr>
          <p:cNvPr id="132" name="모서리가 둥근 직사각형 131"/>
          <p:cNvSpPr/>
          <p:nvPr/>
        </p:nvSpPr>
        <p:spPr>
          <a:xfrm>
            <a:off x="3790152" y="2657410"/>
            <a:ext cx="1295778" cy="96589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 b="1" dirty="0">
              <a:solidFill>
                <a:schemeClr val="tx1"/>
              </a:solidFill>
            </a:endParaRPr>
          </a:p>
        </p:txBody>
      </p:sp>
      <p:sp>
        <p:nvSpPr>
          <p:cNvPr id="133" name="모서리가 둥근 직사각형 132"/>
          <p:cNvSpPr/>
          <p:nvPr/>
        </p:nvSpPr>
        <p:spPr>
          <a:xfrm>
            <a:off x="4050973" y="2916642"/>
            <a:ext cx="816146" cy="29635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 smtClean="0">
                <a:solidFill>
                  <a:schemeClr val="tx1"/>
                </a:solidFill>
              </a:rPr>
              <a:t>container</a:t>
            </a:r>
            <a:endParaRPr lang="ko-KR" altLang="en-US" sz="1050" b="1" dirty="0">
              <a:solidFill>
                <a:schemeClr val="tx1"/>
              </a:solidFill>
            </a:endParaRPr>
          </a:p>
        </p:txBody>
      </p:sp>
      <p:sp>
        <p:nvSpPr>
          <p:cNvPr id="134" name="모서리가 둥근 직사각형 133"/>
          <p:cNvSpPr/>
          <p:nvPr/>
        </p:nvSpPr>
        <p:spPr>
          <a:xfrm>
            <a:off x="4050973" y="3264720"/>
            <a:ext cx="816146" cy="29635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 smtClean="0">
                <a:solidFill>
                  <a:schemeClr val="tx1"/>
                </a:solidFill>
              </a:rPr>
              <a:t>container</a:t>
            </a:r>
            <a:endParaRPr lang="ko-KR" altLang="en-US" sz="1050" b="1" dirty="0">
              <a:solidFill>
                <a:schemeClr val="tx1"/>
              </a:solidFill>
            </a:endParaRPr>
          </a:p>
        </p:txBody>
      </p:sp>
      <p:sp>
        <p:nvSpPr>
          <p:cNvPr id="135" name="Rectangle 27"/>
          <p:cNvSpPr/>
          <p:nvPr/>
        </p:nvSpPr>
        <p:spPr>
          <a:xfrm>
            <a:off x="4218589" y="2645557"/>
            <a:ext cx="416753" cy="24468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1050" b="1" dirty="0" smtClean="0">
                <a:latin typeface="+mn-ea"/>
                <a:cs typeface="Noto Sans KR Medium"/>
              </a:rPr>
              <a:t>Pod1</a:t>
            </a:r>
            <a:endParaRPr lang="en-US" altLang="ko-KR" sz="1050" b="1" dirty="0">
              <a:latin typeface="+mn-ea"/>
              <a:cs typeface="Noto Sans KR Medium"/>
            </a:endParaRPr>
          </a:p>
        </p:txBody>
      </p:sp>
      <p:sp>
        <p:nvSpPr>
          <p:cNvPr id="136" name="모서리가 둥근 직사각형 135"/>
          <p:cNvSpPr/>
          <p:nvPr/>
        </p:nvSpPr>
        <p:spPr>
          <a:xfrm>
            <a:off x="3790152" y="3697383"/>
            <a:ext cx="1295778" cy="96589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 b="1" dirty="0">
              <a:solidFill>
                <a:schemeClr val="tx1"/>
              </a:solidFill>
            </a:endParaRPr>
          </a:p>
        </p:txBody>
      </p:sp>
      <p:sp>
        <p:nvSpPr>
          <p:cNvPr id="137" name="모서리가 둥근 직사각형 136"/>
          <p:cNvSpPr/>
          <p:nvPr/>
        </p:nvSpPr>
        <p:spPr>
          <a:xfrm>
            <a:off x="4050973" y="3956615"/>
            <a:ext cx="816146" cy="29635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 smtClean="0">
                <a:solidFill>
                  <a:schemeClr val="tx1"/>
                </a:solidFill>
              </a:rPr>
              <a:t>container</a:t>
            </a:r>
            <a:endParaRPr lang="ko-KR" altLang="en-US" sz="1050" b="1" dirty="0">
              <a:solidFill>
                <a:schemeClr val="tx1"/>
              </a:solidFill>
            </a:endParaRPr>
          </a:p>
        </p:txBody>
      </p:sp>
      <p:sp>
        <p:nvSpPr>
          <p:cNvPr id="139" name="Rectangle 27"/>
          <p:cNvSpPr/>
          <p:nvPr/>
        </p:nvSpPr>
        <p:spPr>
          <a:xfrm>
            <a:off x="4218589" y="3685530"/>
            <a:ext cx="558294" cy="23775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1050" b="1" dirty="0" smtClean="0">
                <a:latin typeface="+mn-ea"/>
                <a:cs typeface="Noto Sans KR Medium"/>
              </a:rPr>
              <a:t>Pod3</a:t>
            </a:r>
            <a:endParaRPr lang="en-US" altLang="ko-KR" sz="1050" b="1" dirty="0">
              <a:latin typeface="+mn-ea"/>
              <a:cs typeface="Noto Sans KR Medium"/>
            </a:endParaRPr>
          </a:p>
        </p:txBody>
      </p:sp>
      <p:pic>
        <p:nvPicPr>
          <p:cNvPr id="141" name="Picture 6" descr="docker iconì ëí ì´ë¯¸ì§ ê²ìê²°ê³¼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810" y="3388257"/>
            <a:ext cx="515629" cy="42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" name="모서리가 둥근 직사각형 141"/>
          <p:cNvSpPr/>
          <p:nvPr/>
        </p:nvSpPr>
        <p:spPr>
          <a:xfrm rot="16200000">
            <a:off x="2992748" y="3981227"/>
            <a:ext cx="1028168" cy="32892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Proxy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44" name="모서리가 둥근 직사각형 143"/>
          <p:cNvSpPr/>
          <p:nvPr/>
        </p:nvSpPr>
        <p:spPr>
          <a:xfrm>
            <a:off x="6518673" y="2604076"/>
            <a:ext cx="1844472" cy="2127840"/>
          </a:xfrm>
          <a:prstGeom prst="roundRect">
            <a:avLst>
              <a:gd name="adj" fmla="val 13244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46" name="모서리가 둥근 직사각형 145"/>
          <p:cNvSpPr/>
          <p:nvPr/>
        </p:nvSpPr>
        <p:spPr>
          <a:xfrm rot="16200000">
            <a:off x="5788577" y="2892889"/>
            <a:ext cx="1028168" cy="32892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Kubelet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47" name="Rectangle 27"/>
          <p:cNvSpPr/>
          <p:nvPr/>
        </p:nvSpPr>
        <p:spPr>
          <a:xfrm>
            <a:off x="6728973" y="2347576"/>
            <a:ext cx="1173335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1200" b="1" dirty="0" smtClean="0">
                <a:latin typeface="+mn-ea"/>
                <a:cs typeface="Noto Sans KR Medium"/>
              </a:rPr>
              <a:t>Worker Node</a:t>
            </a:r>
            <a:endParaRPr lang="en-US" altLang="ko-KR" sz="1200" b="1" dirty="0">
              <a:latin typeface="+mn-ea"/>
              <a:cs typeface="Noto Sans KR Medium"/>
            </a:endParaRPr>
          </a:p>
        </p:txBody>
      </p:sp>
      <p:sp>
        <p:nvSpPr>
          <p:cNvPr id="148" name="모서리가 둥근 직사각형 147"/>
          <p:cNvSpPr/>
          <p:nvPr/>
        </p:nvSpPr>
        <p:spPr>
          <a:xfrm>
            <a:off x="6585982" y="2658167"/>
            <a:ext cx="1295778" cy="96589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 b="1" dirty="0">
              <a:solidFill>
                <a:schemeClr val="tx1"/>
              </a:solidFill>
            </a:endParaRPr>
          </a:p>
        </p:txBody>
      </p:sp>
      <p:sp>
        <p:nvSpPr>
          <p:cNvPr id="149" name="모서리가 둥근 직사각형 148"/>
          <p:cNvSpPr/>
          <p:nvPr/>
        </p:nvSpPr>
        <p:spPr>
          <a:xfrm>
            <a:off x="6846803" y="2917399"/>
            <a:ext cx="816146" cy="29635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 smtClean="0">
                <a:solidFill>
                  <a:schemeClr val="tx1"/>
                </a:solidFill>
              </a:rPr>
              <a:t>container</a:t>
            </a:r>
            <a:endParaRPr lang="ko-KR" altLang="en-US" sz="1050" b="1" dirty="0">
              <a:solidFill>
                <a:schemeClr val="tx1"/>
              </a:solidFill>
            </a:endParaRPr>
          </a:p>
        </p:txBody>
      </p:sp>
      <p:sp>
        <p:nvSpPr>
          <p:cNvPr id="151" name="Rectangle 27"/>
          <p:cNvSpPr/>
          <p:nvPr/>
        </p:nvSpPr>
        <p:spPr>
          <a:xfrm>
            <a:off x="7014419" y="2646314"/>
            <a:ext cx="514885" cy="23775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1050" b="1" dirty="0" smtClean="0">
                <a:latin typeface="+mn-ea"/>
                <a:cs typeface="Noto Sans KR Medium"/>
              </a:rPr>
              <a:t>Pod3</a:t>
            </a:r>
            <a:endParaRPr lang="en-US" altLang="ko-KR" sz="1050" b="1" dirty="0">
              <a:latin typeface="+mn-ea"/>
              <a:cs typeface="Noto Sans KR Medium"/>
            </a:endParaRPr>
          </a:p>
        </p:txBody>
      </p:sp>
      <p:sp>
        <p:nvSpPr>
          <p:cNvPr id="152" name="모서리가 둥근 직사각형 151"/>
          <p:cNvSpPr/>
          <p:nvPr/>
        </p:nvSpPr>
        <p:spPr>
          <a:xfrm>
            <a:off x="6585982" y="3698140"/>
            <a:ext cx="1295778" cy="96589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 b="1" dirty="0">
              <a:solidFill>
                <a:schemeClr val="tx1"/>
              </a:solidFill>
            </a:endParaRPr>
          </a:p>
        </p:txBody>
      </p:sp>
      <p:sp>
        <p:nvSpPr>
          <p:cNvPr id="153" name="모서리가 둥근 직사각형 152"/>
          <p:cNvSpPr/>
          <p:nvPr/>
        </p:nvSpPr>
        <p:spPr>
          <a:xfrm>
            <a:off x="6846803" y="3957372"/>
            <a:ext cx="816146" cy="29635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 smtClean="0">
                <a:solidFill>
                  <a:schemeClr val="tx1"/>
                </a:solidFill>
              </a:rPr>
              <a:t>container</a:t>
            </a:r>
            <a:endParaRPr lang="ko-KR" altLang="en-US" sz="1050" b="1" dirty="0">
              <a:solidFill>
                <a:schemeClr val="tx1"/>
              </a:solidFill>
            </a:endParaRPr>
          </a:p>
        </p:txBody>
      </p:sp>
      <p:sp>
        <p:nvSpPr>
          <p:cNvPr id="154" name="모서리가 둥근 직사각형 153"/>
          <p:cNvSpPr/>
          <p:nvPr/>
        </p:nvSpPr>
        <p:spPr>
          <a:xfrm>
            <a:off x="6846803" y="4305450"/>
            <a:ext cx="816146" cy="29635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 smtClean="0">
                <a:solidFill>
                  <a:schemeClr val="tx1"/>
                </a:solidFill>
              </a:rPr>
              <a:t>container</a:t>
            </a:r>
            <a:endParaRPr lang="ko-KR" altLang="en-US" sz="1050" b="1" dirty="0">
              <a:solidFill>
                <a:schemeClr val="tx1"/>
              </a:solidFill>
            </a:endParaRPr>
          </a:p>
        </p:txBody>
      </p:sp>
      <p:sp>
        <p:nvSpPr>
          <p:cNvPr id="155" name="Rectangle 27"/>
          <p:cNvSpPr/>
          <p:nvPr/>
        </p:nvSpPr>
        <p:spPr>
          <a:xfrm>
            <a:off x="7014419" y="3686287"/>
            <a:ext cx="558294" cy="23775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1050" b="1" dirty="0" smtClean="0">
                <a:latin typeface="+mn-ea"/>
                <a:cs typeface="Noto Sans KR Medium"/>
              </a:rPr>
              <a:t>Pod2</a:t>
            </a:r>
            <a:endParaRPr lang="en-US" altLang="ko-KR" sz="1050" b="1" dirty="0">
              <a:latin typeface="+mn-ea"/>
              <a:cs typeface="Noto Sans KR Medium"/>
            </a:endParaRPr>
          </a:p>
        </p:txBody>
      </p:sp>
      <p:pic>
        <p:nvPicPr>
          <p:cNvPr id="156" name="Picture 6" descr="k8s iconì ëí ì´ë¯¸ì§ ê²ìê²°ê³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455" y="2179144"/>
            <a:ext cx="372234" cy="36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" name="Picture 6" descr="docker iconì ëí ì´ë¯¸ì§ ê²ìê²°ê³¼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640" y="3389014"/>
            <a:ext cx="515629" cy="42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" name="모서리가 둥근 직사각형 157"/>
          <p:cNvSpPr/>
          <p:nvPr/>
        </p:nvSpPr>
        <p:spPr>
          <a:xfrm rot="16200000">
            <a:off x="5788578" y="3981984"/>
            <a:ext cx="1028168" cy="32892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Proxy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pic>
        <p:nvPicPr>
          <p:cNvPr id="140" name="Picture 6" descr="k8s iconì ëí ì´ë¯¸ì§ ê²ìê²°ê³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889" y="2178387"/>
            <a:ext cx="372234" cy="36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" name="Picture 6" descr="k8s iconì ëí ì´ë¯¸ì§ ê²ìê²°ê³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817" y="962796"/>
            <a:ext cx="372234" cy="36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58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-2487" y="176166"/>
            <a:ext cx="3866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 latinLnBrk="0"/>
            <a:r>
              <a:rPr lang="en-US" sz="1800" b="1" spc="-113" dirty="0">
                <a:solidFill>
                  <a:srgbClr val="3343A1"/>
                </a:solidFill>
                <a:cs typeface="Noto Sans KR Medium"/>
              </a:rPr>
              <a:t>Kubernetes(</a:t>
            </a:r>
            <a:r>
              <a:rPr lang="ko-KR" altLang="en-US" sz="1800" b="1" spc="-113" dirty="0">
                <a:solidFill>
                  <a:srgbClr val="3343A1"/>
                </a:solidFill>
                <a:cs typeface="Noto Sans KR Medium"/>
              </a:rPr>
              <a:t>컨테이너 오케스트레이션</a:t>
            </a:r>
            <a:r>
              <a:rPr lang="en-US" sz="1800" b="1" spc="-113" dirty="0">
                <a:solidFill>
                  <a:srgbClr val="3343A1"/>
                </a:solidFill>
                <a:cs typeface="Noto Sans KR Medium"/>
              </a:rPr>
              <a:t>)</a:t>
            </a:r>
          </a:p>
        </p:txBody>
      </p:sp>
      <p:sp>
        <p:nvSpPr>
          <p:cNvPr id="52" name="직사각형 22"/>
          <p:cNvSpPr/>
          <p:nvPr/>
        </p:nvSpPr>
        <p:spPr>
          <a:xfrm>
            <a:off x="680" y="696128"/>
            <a:ext cx="9139241" cy="216024"/>
          </a:xfrm>
          <a:prstGeom prst="rect">
            <a:avLst/>
          </a:prstGeom>
          <a:solidFill>
            <a:srgbClr val="3343A1"/>
          </a:solidFill>
          <a:ln w="9525">
            <a:solidFill>
              <a:srgbClr val="3350A1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200" b="1" dirty="0">
                <a:solidFill>
                  <a:prstClr val="white"/>
                </a:solidFill>
              </a:rPr>
              <a:t>글로벌 벤더의 </a:t>
            </a:r>
            <a:r>
              <a:rPr lang="en-US" altLang="ko-KR" sz="1200" b="1" dirty="0">
                <a:solidFill>
                  <a:prstClr val="white"/>
                </a:solidFill>
              </a:rPr>
              <a:t>k8s </a:t>
            </a:r>
            <a:r>
              <a:rPr lang="ko-KR" altLang="en-US" sz="1200" b="1" dirty="0">
                <a:solidFill>
                  <a:prstClr val="white"/>
                </a:solidFill>
              </a:rPr>
              <a:t>관련 제품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673" y="1367073"/>
            <a:ext cx="1564938" cy="1025116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2993" y="1505253"/>
            <a:ext cx="1887307" cy="602574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8177" y="1617014"/>
            <a:ext cx="1102845" cy="1230096"/>
          </a:xfrm>
          <a:prstGeom prst="rect">
            <a:avLst/>
          </a:prstGeom>
        </p:spPr>
      </p:pic>
      <p:sp>
        <p:nvSpPr>
          <p:cNvPr id="9" name="AutoShape 2" descr="Image result for pivotal container servi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5124" name="Picture 4" descr="Image result for pivotal container servic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73" y="2847110"/>
            <a:ext cx="949661" cy="109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openshif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476" y="2700928"/>
            <a:ext cx="2228988" cy="57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mage result for alibaba cloud for kubernete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230" y="1844480"/>
            <a:ext cx="1484512" cy="73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Image result for vmware kubernete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611" y="3841516"/>
            <a:ext cx="2551596" cy="70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27"/>
          <p:cNvSpPr/>
          <p:nvPr/>
        </p:nvSpPr>
        <p:spPr>
          <a:xfrm>
            <a:off x="5181500" y="3580501"/>
            <a:ext cx="3581460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ko-KR" altLang="en-US" sz="1000" b="1" dirty="0">
                <a:solidFill>
                  <a:schemeClr val="lt1"/>
                </a:solidFill>
              </a:rPr>
              <a:t>비교적 </a:t>
            </a:r>
            <a:r>
              <a:rPr lang="en-US" altLang="ko-KR" sz="1000" b="1" dirty="0">
                <a:solidFill>
                  <a:schemeClr val="lt1"/>
                </a:solidFill>
              </a:rPr>
              <a:t>k8s </a:t>
            </a:r>
            <a:r>
              <a:rPr lang="ko-KR" altLang="en-US" sz="1000" b="1" dirty="0">
                <a:solidFill>
                  <a:schemeClr val="lt1"/>
                </a:solidFill>
              </a:rPr>
              <a:t>인프라 환경 배포가 쉬움</a:t>
            </a:r>
            <a:endParaRPr lang="en-US" altLang="ko-KR" sz="1000" b="1" dirty="0">
              <a:solidFill>
                <a:schemeClr val="lt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ko-KR" altLang="en-US" sz="1000" b="1" dirty="0">
                <a:solidFill>
                  <a:schemeClr val="lt1"/>
                </a:solidFill>
              </a:rPr>
              <a:t>해외에서 검증된 벤더 제품</a:t>
            </a:r>
            <a:endParaRPr lang="ko-KR" altLang="ko-KR" sz="1000" b="1" dirty="0">
              <a:solidFill>
                <a:schemeClr val="lt1"/>
              </a:solidFill>
            </a:endParaRPr>
          </a:p>
        </p:txBody>
      </p:sp>
      <p:sp>
        <p:nvSpPr>
          <p:cNvPr id="19" name="Rectangle 27"/>
          <p:cNvSpPr/>
          <p:nvPr/>
        </p:nvSpPr>
        <p:spPr>
          <a:xfrm>
            <a:off x="5181500" y="4078503"/>
            <a:ext cx="3581460" cy="7439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ko-KR" altLang="en-US" sz="1000" b="1" dirty="0">
                <a:solidFill>
                  <a:schemeClr val="lt1"/>
                </a:solidFill>
              </a:rPr>
              <a:t>업체별 상품의 차이 에서 오는 이슈 </a:t>
            </a:r>
            <a:r>
              <a:rPr lang="en-US" altLang="ko-KR" sz="1000" b="1" dirty="0">
                <a:solidFill>
                  <a:schemeClr val="lt1"/>
                </a:solidFill>
              </a:rPr>
              <a:t>(</a:t>
            </a:r>
            <a:r>
              <a:rPr lang="ko-KR" altLang="en-US" sz="1000" b="1" dirty="0">
                <a:solidFill>
                  <a:schemeClr val="lt1"/>
                </a:solidFill>
              </a:rPr>
              <a:t>벤더 의존성 발생</a:t>
            </a:r>
            <a:r>
              <a:rPr lang="en-US" altLang="ko-KR" sz="1000" b="1" dirty="0">
                <a:solidFill>
                  <a:schemeClr val="lt1"/>
                </a:solidFill>
              </a:rPr>
              <a:t>)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ko-KR" altLang="en-US" sz="1000" b="1" dirty="0">
                <a:solidFill>
                  <a:schemeClr val="lt1"/>
                </a:solidFill>
              </a:rPr>
              <a:t>글로벌 벤더 서비스로 고가의 라이선스 </a:t>
            </a:r>
            <a:r>
              <a:rPr lang="en-US" altLang="ko-KR" sz="1000" b="1" dirty="0">
                <a:solidFill>
                  <a:schemeClr val="lt1"/>
                </a:solidFill>
              </a:rPr>
              <a:t>or </a:t>
            </a:r>
            <a:r>
              <a:rPr lang="ko-KR" altLang="en-US" sz="1000" b="1" dirty="0">
                <a:solidFill>
                  <a:schemeClr val="lt1"/>
                </a:solidFill>
              </a:rPr>
              <a:t>사용료 발생</a:t>
            </a:r>
            <a:endParaRPr lang="en-US" altLang="ko-KR" sz="1000" b="1" dirty="0">
              <a:solidFill>
                <a:schemeClr val="lt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ko-KR" altLang="en-US" sz="1000" b="1" dirty="0">
                <a:solidFill>
                  <a:schemeClr val="lt1"/>
                </a:solidFill>
              </a:rPr>
              <a:t>국내 지사가 없는 경우 운영 이슈 발생 시 서비스 받기가 어려우며 해당제품에 대한 기술 습득이 필요</a:t>
            </a:r>
            <a:endParaRPr lang="en-US" altLang="ko-KR" sz="1000" b="1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13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직사각형 22"/>
          <p:cNvSpPr/>
          <p:nvPr/>
        </p:nvSpPr>
        <p:spPr>
          <a:xfrm>
            <a:off x="680" y="696128"/>
            <a:ext cx="9139241" cy="216024"/>
          </a:xfrm>
          <a:prstGeom prst="rect">
            <a:avLst/>
          </a:prstGeom>
          <a:solidFill>
            <a:srgbClr val="3343A1"/>
          </a:solidFill>
          <a:ln w="9525">
            <a:solidFill>
              <a:srgbClr val="3350A1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 b="1" dirty="0" smtClean="0"/>
              <a:t>MSA, </a:t>
            </a:r>
            <a:r>
              <a:rPr lang="ko-KR" altLang="en-US" sz="1200" b="1" dirty="0" smtClean="0"/>
              <a:t>클라우드 </a:t>
            </a:r>
            <a:r>
              <a:rPr lang="ko-KR" altLang="en-US" sz="1200" b="1" dirty="0" err="1"/>
              <a:t>네이티브란</a:t>
            </a:r>
            <a:r>
              <a:rPr lang="en-US" altLang="ko-KR" sz="1200" b="1" dirty="0"/>
              <a:t>?</a:t>
            </a:r>
            <a:endParaRPr lang="ko-KR" altLang="ko-KR" sz="1200" dirty="0"/>
          </a:p>
        </p:txBody>
      </p:sp>
      <p:sp>
        <p:nvSpPr>
          <p:cNvPr id="9" name="AutoShape 2" descr="Image result for pivotal container servi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" name="Rectangle 10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46857"/>
          <p:cNvSpPr/>
          <p:nvPr/>
        </p:nvSpPr>
        <p:spPr>
          <a:xfrm>
            <a:off x="7496318" y="224876"/>
            <a:ext cx="134226" cy="2281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kern="100">
                <a:solidFill>
                  <a:srgbClr val="FFFFFF"/>
                </a:solidFill>
                <a:effectLst/>
                <a:latin typeface="맑은 고딕" panose="020B0503020000020004" pitchFamily="50" charset="-127"/>
                <a:ea typeface="Calibri" panose="020F0502020204030204" pitchFamily="34" charset="0"/>
                <a:cs typeface="맑은 고딕" panose="020B0503020000020004" pitchFamily="50" charset="-127"/>
              </a:rPr>
              <a:t>. </a:t>
            </a:r>
            <a:endParaRPr lang="ko-KR" sz="1100" kern="1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5" name="Rectangle 46856"/>
          <p:cNvSpPr/>
          <p:nvPr/>
        </p:nvSpPr>
        <p:spPr>
          <a:xfrm>
            <a:off x="7401814" y="224876"/>
            <a:ext cx="137547" cy="2281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kern="100">
                <a:solidFill>
                  <a:srgbClr val="FFFFFF"/>
                </a:solidFill>
                <a:effectLst/>
                <a:latin typeface="맑은 고딕" panose="020B0503020000020004" pitchFamily="50" charset="-127"/>
                <a:ea typeface="Calibri" panose="020F0502020204030204" pitchFamily="34" charset="0"/>
                <a:cs typeface="맑은 고딕" panose="020B0503020000020004" pitchFamily="50" charset="-127"/>
              </a:rPr>
              <a:t>3</a:t>
            </a:r>
            <a:endParaRPr lang="ko-KR" sz="1100" kern="1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Rectangle 166"/>
          <p:cNvSpPr>
            <a:spLocks noChangeArrowheads="1"/>
          </p:cNvSpPr>
          <p:nvPr/>
        </p:nvSpPr>
        <p:spPr bwMode="auto">
          <a:xfrm>
            <a:off x="-9144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1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kumimoji="0" lang="ko-KR" altLang="ko-K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kumimoji="0" lang="en-US" altLang="ko-K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kumimoji="0" lang="en-US" altLang="ko-K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kumimoji="0" lang="en-US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60375" y="1478343"/>
            <a:ext cx="4572000" cy="279307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ko-KR" altLang="en-US" b="1" dirty="0"/>
              <a:t>비즈니스 요구 사항의 변화 속도에 맞춰 사용자들이 원하는 애플리케이션을 </a:t>
            </a:r>
            <a:r>
              <a:rPr lang="ko-KR" altLang="en-US" b="1" dirty="0" smtClean="0"/>
              <a:t>빠르게 제공</a:t>
            </a:r>
            <a:endParaRPr lang="en-US" altLang="ko-KR" b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ko-KR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ko-KR" altLang="en-US" dirty="0" smtClean="0"/>
              <a:t>클라우드 </a:t>
            </a:r>
            <a:r>
              <a:rPr lang="ko-KR" altLang="en-US" dirty="0"/>
              <a:t>환경에서 지원하는 </a:t>
            </a:r>
            <a:r>
              <a:rPr lang="en-US" altLang="ko-KR" dirty="0"/>
              <a:t>IaaS </a:t>
            </a:r>
            <a:r>
              <a:rPr lang="ko-KR" altLang="en-US" dirty="0"/>
              <a:t>및 </a:t>
            </a:r>
            <a:r>
              <a:rPr lang="en-US" altLang="ko-KR" dirty="0"/>
              <a:t>PaaS </a:t>
            </a:r>
            <a:r>
              <a:rPr lang="ko-KR" altLang="en-US" dirty="0"/>
              <a:t>서비스의 </a:t>
            </a:r>
            <a:r>
              <a:rPr lang="ko-KR" altLang="en-US" dirty="0" smtClean="0"/>
              <a:t>장점을 </a:t>
            </a:r>
            <a:r>
              <a:rPr lang="ko-KR" altLang="en-US" dirty="0"/>
              <a:t>활용 할 수 있도록 잘 설계된 </a:t>
            </a:r>
            <a:r>
              <a:rPr lang="en-US" altLang="ko-KR" dirty="0"/>
              <a:t>Application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ko-KR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ko-KR" altLang="en-US" dirty="0" err="1"/>
              <a:t>DevOps를</a:t>
            </a:r>
            <a:r>
              <a:rPr lang="ko-KR" altLang="en-US" dirty="0"/>
              <a:t> </a:t>
            </a:r>
            <a:r>
              <a:rPr lang="ko-KR" altLang="en-US" dirty="0" smtClean="0"/>
              <a:t>통한 </a:t>
            </a:r>
            <a:r>
              <a:rPr lang="ko-KR" altLang="en-US" dirty="0" err="1" smtClean="0"/>
              <a:t>App</a:t>
            </a:r>
            <a:r>
              <a:rPr lang="ko-KR" altLang="en-US" dirty="0" smtClean="0"/>
              <a:t> </a:t>
            </a:r>
            <a:r>
              <a:rPr lang="ko-KR" altLang="en-US" dirty="0"/>
              <a:t>서비스개선속도의 증가 </a:t>
            </a:r>
            <a:endParaRPr lang="en-US" altLang="ko-KR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ko-KR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ko-KR" altLang="en-US" dirty="0"/>
              <a:t>CI/</a:t>
            </a:r>
            <a:r>
              <a:rPr lang="ko-KR" altLang="en-US" dirty="0" err="1"/>
              <a:t>CD를</a:t>
            </a:r>
            <a:r>
              <a:rPr lang="ko-KR" altLang="en-US" dirty="0"/>
              <a:t> 통한 개발-운영 간 업무 속도의 증가 </a:t>
            </a:r>
            <a:endParaRPr lang="en-US" altLang="ko-KR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ko-KR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ko-KR" altLang="en-US" dirty="0"/>
              <a:t>마이크로서비스를 통한 서비스 안정성과 스케일링 용이성 개선 </a:t>
            </a:r>
            <a:endParaRPr lang="en-US" altLang="ko-KR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ko-KR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521" y="1151079"/>
            <a:ext cx="3459551" cy="344760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-2487" y="176166"/>
            <a:ext cx="3089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 latinLnBrk="0"/>
            <a:r>
              <a:rPr lang="en-US" sz="1800" b="1" spc="-113" dirty="0" smtClean="0">
                <a:solidFill>
                  <a:srgbClr val="3343A1"/>
                </a:solidFill>
                <a:cs typeface="Noto Sans KR Medium"/>
              </a:rPr>
              <a:t>MSA (Micro Service Architect)</a:t>
            </a:r>
            <a:endParaRPr lang="en-US" sz="1800" b="1" spc="-113" dirty="0">
              <a:solidFill>
                <a:srgbClr val="3343A1"/>
              </a:solidFill>
              <a:cs typeface="Noto Sans KR Medium"/>
            </a:endParaRPr>
          </a:p>
        </p:txBody>
      </p:sp>
    </p:spTree>
    <p:extLst>
      <p:ext uri="{BB962C8B-B14F-4D97-AF65-F5344CB8AC3E}">
        <p14:creationId xmlns:p14="http://schemas.microsoft.com/office/powerpoint/2010/main" val="172566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-2487" y="176166"/>
            <a:ext cx="3089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 latinLnBrk="0"/>
            <a:r>
              <a:rPr lang="en-US" sz="1800" b="1" spc="-113" dirty="0" smtClean="0">
                <a:solidFill>
                  <a:srgbClr val="3343A1"/>
                </a:solidFill>
                <a:cs typeface="Noto Sans KR Medium"/>
              </a:rPr>
              <a:t>MSA (Micro Service Architect)</a:t>
            </a:r>
            <a:endParaRPr lang="en-US" sz="1800" b="1" spc="-113" dirty="0">
              <a:solidFill>
                <a:srgbClr val="3343A1"/>
              </a:solidFill>
              <a:cs typeface="Noto Sans KR Medium"/>
            </a:endParaRPr>
          </a:p>
        </p:txBody>
      </p:sp>
      <p:sp>
        <p:nvSpPr>
          <p:cNvPr id="52" name="직사각형 22"/>
          <p:cNvSpPr/>
          <p:nvPr/>
        </p:nvSpPr>
        <p:spPr>
          <a:xfrm>
            <a:off x="680" y="696128"/>
            <a:ext cx="9139241" cy="216024"/>
          </a:xfrm>
          <a:prstGeom prst="rect">
            <a:avLst/>
          </a:prstGeom>
          <a:solidFill>
            <a:srgbClr val="3343A1"/>
          </a:solidFill>
          <a:ln w="9525">
            <a:solidFill>
              <a:srgbClr val="3350A1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200" b="1" dirty="0" err="1">
                <a:solidFill>
                  <a:prstClr val="white"/>
                </a:solidFill>
              </a:rPr>
              <a:t>모놀리스와</a:t>
            </a:r>
            <a:r>
              <a:rPr lang="ko-KR" altLang="en-US" sz="1200" b="1" dirty="0">
                <a:solidFill>
                  <a:prstClr val="white"/>
                </a:solidFill>
              </a:rPr>
              <a:t> 마이크로서비스 </a:t>
            </a:r>
            <a:r>
              <a:rPr lang="ko-KR" altLang="en-US" sz="1200" b="1" dirty="0" smtClean="0">
                <a:solidFill>
                  <a:prstClr val="white"/>
                </a:solidFill>
              </a:rPr>
              <a:t>아키텍처의 </a:t>
            </a:r>
            <a:r>
              <a:rPr lang="ko-KR" altLang="en-US" sz="1200" b="1" dirty="0">
                <a:solidFill>
                  <a:prstClr val="white"/>
                </a:solidFill>
              </a:rPr>
              <a:t>차이점</a:t>
            </a:r>
          </a:p>
        </p:txBody>
      </p:sp>
      <p:sp>
        <p:nvSpPr>
          <p:cNvPr id="9" name="AutoShape 2" descr="Image result for pivotal container servi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2" name="모서리가 둥근 직사각형 81"/>
          <p:cNvSpPr/>
          <p:nvPr/>
        </p:nvSpPr>
        <p:spPr>
          <a:xfrm>
            <a:off x="121445" y="3303212"/>
            <a:ext cx="1511964" cy="926196"/>
          </a:xfrm>
          <a:prstGeom prst="roundRect">
            <a:avLst>
              <a:gd name="adj" fmla="val 13244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78" name="모서리가 둥근 직사각형 77"/>
          <p:cNvSpPr/>
          <p:nvPr/>
        </p:nvSpPr>
        <p:spPr>
          <a:xfrm>
            <a:off x="3728581" y="2639402"/>
            <a:ext cx="843418" cy="513036"/>
          </a:xfrm>
          <a:prstGeom prst="roundRect">
            <a:avLst>
              <a:gd name="adj" fmla="val 13244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77" name="모서리가 둥근 직사각형 76"/>
          <p:cNvSpPr/>
          <p:nvPr/>
        </p:nvSpPr>
        <p:spPr>
          <a:xfrm>
            <a:off x="3603432" y="3303211"/>
            <a:ext cx="843418" cy="932490"/>
          </a:xfrm>
          <a:prstGeom prst="roundRect">
            <a:avLst>
              <a:gd name="adj" fmla="val 13244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76" name="모서리가 둥근 직사각형 75"/>
          <p:cNvSpPr/>
          <p:nvPr/>
        </p:nvSpPr>
        <p:spPr>
          <a:xfrm>
            <a:off x="2720591" y="3303211"/>
            <a:ext cx="843418" cy="932490"/>
          </a:xfrm>
          <a:prstGeom prst="roundRect">
            <a:avLst>
              <a:gd name="adj" fmla="val 13244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75" name="모서리가 둥근 직사각형 74"/>
          <p:cNvSpPr/>
          <p:nvPr/>
        </p:nvSpPr>
        <p:spPr>
          <a:xfrm>
            <a:off x="1838630" y="3303211"/>
            <a:ext cx="843418" cy="932490"/>
          </a:xfrm>
          <a:prstGeom prst="roundRect">
            <a:avLst>
              <a:gd name="adj" fmla="val 13244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70" name="모서리가 둥근 직사각형 69"/>
          <p:cNvSpPr/>
          <p:nvPr/>
        </p:nvSpPr>
        <p:spPr>
          <a:xfrm>
            <a:off x="3658721" y="2552608"/>
            <a:ext cx="843418" cy="513036"/>
          </a:xfrm>
          <a:prstGeom prst="roundRect">
            <a:avLst>
              <a:gd name="adj" fmla="val 13244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69" name="모서리가 둥근 직사각형 68"/>
          <p:cNvSpPr/>
          <p:nvPr/>
        </p:nvSpPr>
        <p:spPr>
          <a:xfrm>
            <a:off x="209188" y="1692722"/>
            <a:ext cx="1511964" cy="1293569"/>
          </a:xfrm>
          <a:prstGeom prst="roundRect">
            <a:avLst>
              <a:gd name="adj" fmla="val 13244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45" name="모서리가 둥근 직사각형 44"/>
          <p:cNvSpPr/>
          <p:nvPr/>
        </p:nvSpPr>
        <p:spPr>
          <a:xfrm>
            <a:off x="1838630" y="2480388"/>
            <a:ext cx="843418" cy="484198"/>
          </a:xfrm>
          <a:prstGeom prst="roundRect">
            <a:avLst>
              <a:gd name="adj" fmla="val 13244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pic>
        <p:nvPicPr>
          <p:cNvPr id="16" name="Picture 4" descr="Image result for user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68" y="1047643"/>
            <a:ext cx="312520" cy="33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27"/>
          <p:cNvSpPr/>
          <p:nvPr/>
        </p:nvSpPr>
        <p:spPr>
          <a:xfrm>
            <a:off x="984985" y="1099074"/>
            <a:ext cx="492443" cy="2031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ko-KR" altLang="en-US" sz="800" b="1" dirty="0">
                <a:latin typeface="+mn-ea"/>
                <a:cs typeface="Noto Sans KR Medium"/>
              </a:rPr>
              <a:t>사용자</a:t>
            </a:r>
            <a:endParaRPr lang="en-US" altLang="ko-KR" sz="800" b="1" dirty="0">
              <a:latin typeface="+mn-ea"/>
              <a:cs typeface="Noto Sans KR Medium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121445" y="1573672"/>
            <a:ext cx="1511964" cy="1321855"/>
          </a:xfrm>
          <a:prstGeom prst="roundRect">
            <a:avLst>
              <a:gd name="adj" fmla="val 13244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21" name="Rectangle 27"/>
          <p:cNvSpPr/>
          <p:nvPr/>
        </p:nvSpPr>
        <p:spPr>
          <a:xfrm>
            <a:off x="247464" y="1635397"/>
            <a:ext cx="1235389" cy="2031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ko-KR" sz="800" b="1" dirty="0">
                <a:solidFill>
                  <a:schemeClr val="bg1"/>
                </a:solidFill>
                <a:latin typeface="+mn-ea"/>
                <a:cs typeface="Noto Sans KR Medium"/>
              </a:rPr>
              <a:t>User Interface</a:t>
            </a:r>
          </a:p>
        </p:txBody>
      </p:sp>
      <p:sp>
        <p:nvSpPr>
          <p:cNvPr id="22" name="Rectangle 27"/>
          <p:cNvSpPr/>
          <p:nvPr/>
        </p:nvSpPr>
        <p:spPr>
          <a:xfrm>
            <a:off x="247464" y="2076254"/>
            <a:ext cx="1235389" cy="2031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ko-KR" sz="800" b="1" dirty="0">
                <a:solidFill>
                  <a:schemeClr val="bg1"/>
                </a:solidFill>
                <a:latin typeface="+mn-ea"/>
                <a:cs typeface="Noto Sans KR Medium"/>
              </a:rPr>
              <a:t>Service1</a:t>
            </a:r>
          </a:p>
        </p:txBody>
      </p:sp>
      <p:sp>
        <p:nvSpPr>
          <p:cNvPr id="25" name="Rectangle 27"/>
          <p:cNvSpPr/>
          <p:nvPr/>
        </p:nvSpPr>
        <p:spPr>
          <a:xfrm>
            <a:off x="247464" y="2333444"/>
            <a:ext cx="1235389" cy="2031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ko-KR" sz="800" b="1" dirty="0">
                <a:solidFill>
                  <a:schemeClr val="bg1"/>
                </a:solidFill>
                <a:latin typeface="+mn-ea"/>
                <a:cs typeface="Noto Sans KR Medium"/>
              </a:rPr>
              <a:t>Service2</a:t>
            </a:r>
          </a:p>
        </p:txBody>
      </p:sp>
      <p:sp>
        <p:nvSpPr>
          <p:cNvPr id="26" name="Rectangle 27"/>
          <p:cNvSpPr/>
          <p:nvPr/>
        </p:nvSpPr>
        <p:spPr>
          <a:xfrm>
            <a:off x="247464" y="2596770"/>
            <a:ext cx="1235389" cy="2031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ko-KR" sz="800" b="1" dirty="0">
                <a:solidFill>
                  <a:schemeClr val="bg1"/>
                </a:solidFill>
                <a:latin typeface="+mn-ea"/>
                <a:cs typeface="Noto Sans KR Medium"/>
              </a:rPr>
              <a:t>Service3</a:t>
            </a:r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xmlns="" id="{0F1AB7AC-2939-488E-8356-9CA5CB4F6D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510" y="3427095"/>
            <a:ext cx="242195" cy="387883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xmlns="" id="{0F1AB7AC-2939-488E-8356-9CA5CB4F6D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404" y="3427096"/>
            <a:ext cx="609578" cy="454286"/>
          </a:xfrm>
          <a:prstGeom prst="rect">
            <a:avLst/>
          </a:prstGeom>
        </p:spPr>
      </p:pic>
      <p:sp>
        <p:nvSpPr>
          <p:cNvPr id="29" name="Rectangle 27"/>
          <p:cNvSpPr/>
          <p:nvPr/>
        </p:nvSpPr>
        <p:spPr>
          <a:xfrm>
            <a:off x="253205" y="3933257"/>
            <a:ext cx="1235389" cy="2031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ko-KR" sz="800" b="1" dirty="0">
                <a:solidFill>
                  <a:schemeClr val="bg1"/>
                </a:solidFill>
                <a:latin typeface="+mn-ea"/>
                <a:cs typeface="Noto Sans KR Medium"/>
              </a:rPr>
              <a:t>Database</a:t>
            </a:r>
          </a:p>
        </p:txBody>
      </p:sp>
      <p:sp>
        <p:nvSpPr>
          <p:cNvPr id="35" name="모서리가 둥근 직사각형 34"/>
          <p:cNvSpPr/>
          <p:nvPr/>
        </p:nvSpPr>
        <p:spPr>
          <a:xfrm>
            <a:off x="1838630" y="1579576"/>
            <a:ext cx="2733370" cy="332319"/>
          </a:xfrm>
          <a:prstGeom prst="roundRect">
            <a:avLst>
              <a:gd name="adj" fmla="val 13244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36" name="Rectangle 27"/>
          <p:cNvSpPr/>
          <p:nvPr/>
        </p:nvSpPr>
        <p:spPr>
          <a:xfrm>
            <a:off x="1951581" y="1641302"/>
            <a:ext cx="2506228" cy="2031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ko-KR" sz="800" b="1" dirty="0">
                <a:solidFill>
                  <a:schemeClr val="bg1"/>
                </a:solidFill>
                <a:latin typeface="+mn-ea"/>
                <a:cs typeface="Noto Sans KR Medium"/>
              </a:rPr>
              <a:t>User Interface</a:t>
            </a:r>
          </a:p>
        </p:txBody>
      </p:sp>
      <p:sp>
        <p:nvSpPr>
          <p:cNvPr id="37" name="Rectangle 27"/>
          <p:cNvSpPr/>
          <p:nvPr/>
        </p:nvSpPr>
        <p:spPr>
          <a:xfrm>
            <a:off x="1894207" y="2544441"/>
            <a:ext cx="732265" cy="2031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ko-KR" sz="800" b="1" dirty="0">
                <a:solidFill>
                  <a:schemeClr val="bg1"/>
                </a:solidFill>
                <a:latin typeface="+mn-ea"/>
                <a:cs typeface="Noto Sans KR Medium"/>
              </a:rPr>
              <a:t>Service1</a:t>
            </a:r>
          </a:p>
        </p:txBody>
      </p:sp>
      <p:sp>
        <p:nvSpPr>
          <p:cNvPr id="41" name="Rectangle 27"/>
          <p:cNvSpPr/>
          <p:nvPr/>
        </p:nvSpPr>
        <p:spPr>
          <a:xfrm>
            <a:off x="1898580" y="3961809"/>
            <a:ext cx="723518" cy="2031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ko-KR" sz="800" b="1" dirty="0">
                <a:solidFill>
                  <a:schemeClr val="bg1"/>
                </a:solidFill>
                <a:latin typeface="+mn-ea"/>
                <a:cs typeface="Noto Sans KR Medium"/>
              </a:rPr>
              <a:t>Database1</a:t>
            </a:r>
          </a:p>
        </p:txBody>
      </p:sp>
      <p:sp>
        <p:nvSpPr>
          <p:cNvPr id="44" name="Rectangle 27"/>
          <p:cNvSpPr/>
          <p:nvPr/>
        </p:nvSpPr>
        <p:spPr>
          <a:xfrm>
            <a:off x="3313351" y="1130506"/>
            <a:ext cx="492443" cy="2031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ko-KR" altLang="en-US" sz="800" b="1" dirty="0">
                <a:latin typeface="+mn-ea"/>
                <a:cs typeface="Noto Sans KR Medium"/>
              </a:rPr>
              <a:t>사용자</a:t>
            </a:r>
            <a:endParaRPr lang="en-US" altLang="ko-KR" sz="800" b="1" dirty="0">
              <a:latin typeface="+mn-ea"/>
              <a:cs typeface="Noto Sans KR Medium"/>
            </a:endParaRPr>
          </a:p>
        </p:txBody>
      </p:sp>
      <p:sp>
        <p:nvSpPr>
          <p:cNvPr id="46" name="모서리가 둥근 직사각형 45"/>
          <p:cNvSpPr/>
          <p:nvPr/>
        </p:nvSpPr>
        <p:spPr>
          <a:xfrm>
            <a:off x="3589842" y="2486464"/>
            <a:ext cx="843418" cy="478123"/>
          </a:xfrm>
          <a:prstGeom prst="roundRect">
            <a:avLst>
              <a:gd name="adj" fmla="val 13244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pic>
        <p:nvPicPr>
          <p:cNvPr id="47" name="그림 46">
            <a:extLst>
              <a:ext uri="{FF2B5EF4-FFF2-40B4-BE49-F238E27FC236}">
                <a16:creationId xmlns:a16="http://schemas.microsoft.com/office/drawing/2014/main" xmlns="" id="{0F1AB7AC-2939-488E-8356-9CA5CB4F6D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4722" y="3433171"/>
            <a:ext cx="242195" cy="387883"/>
          </a:xfrm>
          <a:prstGeom prst="rect">
            <a:avLst/>
          </a:prstGeom>
        </p:spPr>
      </p:pic>
      <p:sp>
        <p:nvSpPr>
          <p:cNvPr id="48" name="Rectangle 27"/>
          <p:cNvSpPr/>
          <p:nvPr/>
        </p:nvSpPr>
        <p:spPr>
          <a:xfrm>
            <a:off x="3645419" y="2550517"/>
            <a:ext cx="732265" cy="2031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ko-KR" sz="800" b="1" dirty="0">
                <a:solidFill>
                  <a:schemeClr val="bg1"/>
                </a:solidFill>
                <a:latin typeface="+mn-ea"/>
                <a:cs typeface="Noto Sans KR Medium"/>
              </a:rPr>
              <a:t>Service3</a:t>
            </a:r>
          </a:p>
        </p:txBody>
      </p:sp>
      <p:sp>
        <p:nvSpPr>
          <p:cNvPr id="49" name="Rectangle 27"/>
          <p:cNvSpPr/>
          <p:nvPr/>
        </p:nvSpPr>
        <p:spPr>
          <a:xfrm>
            <a:off x="3649792" y="3967885"/>
            <a:ext cx="723518" cy="2031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ko-KR" sz="800" b="1" dirty="0">
                <a:solidFill>
                  <a:schemeClr val="bg1"/>
                </a:solidFill>
                <a:latin typeface="+mn-ea"/>
                <a:cs typeface="Noto Sans KR Medium"/>
              </a:rPr>
              <a:t>Database3</a:t>
            </a:r>
          </a:p>
        </p:txBody>
      </p:sp>
      <p:sp>
        <p:nvSpPr>
          <p:cNvPr id="50" name="모서리가 둥근 직사각형 49"/>
          <p:cNvSpPr/>
          <p:nvPr/>
        </p:nvSpPr>
        <p:spPr>
          <a:xfrm>
            <a:off x="2721672" y="2480388"/>
            <a:ext cx="843418" cy="486160"/>
          </a:xfrm>
          <a:prstGeom prst="roundRect">
            <a:avLst>
              <a:gd name="adj" fmla="val 13244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pic>
        <p:nvPicPr>
          <p:cNvPr id="53" name="그림 52">
            <a:extLst>
              <a:ext uri="{FF2B5EF4-FFF2-40B4-BE49-F238E27FC236}">
                <a16:creationId xmlns:a16="http://schemas.microsoft.com/office/drawing/2014/main" xmlns="" id="{0F1AB7AC-2939-488E-8356-9CA5CB4F6D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6552" y="3427095"/>
            <a:ext cx="242195" cy="387883"/>
          </a:xfrm>
          <a:prstGeom prst="rect">
            <a:avLst/>
          </a:prstGeom>
        </p:spPr>
      </p:pic>
      <p:sp>
        <p:nvSpPr>
          <p:cNvPr id="54" name="Rectangle 27"/>
          <p:cNvSpPr/>
          <p:nvPr/>
        </p:nvSpPr>
        <p:spPr>
          <a:xfrm>
            <a:off x="2777249" y="2544441"/>
            <a:ext cx="732265" cy="2031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ko-KR" sz="800" b="1" dirty="0">
                <a:solidFill>
                  <a:schemeClr val="bg1"/>
                </a:solidFill>
                <a:latin typeface="+mn-ea"/>
                <a:cs typeface="Noto Sans KR Medium"/>
              </a:rPr>
              <a:t>Service2</a:t>
            </a:r>
          </a:p>
        </p:txBody>
      </p:sp>
      <p:sp>
        <p:nvSpPr>
          <p:cNvPr id="55" name="Rectangle 27"/>
          <p:cNvSpPr/>
          <p:nvPr/>
        </p:nvSpPr>
        <p:spPr>
          <a:xfrm>
            <a:off x="2781622" y="3961809"/>
            <a:ext cx="723518" cy="2031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ko-KR" sz="800" b="1" dirty="0">
                <a:solidFill>
                  <a:schemeClr val="bg1"/>
                </a:solidFill>
                <a:latin typeface="+mn-ea"/>
                <a:cs typeface="Noto Sans KR Medium"/>
              </a:rPr>
              <a:t>Database2</a:t>
            </a:r>
          </a:p>
        </p:txBody>
      </p:sp>
      <p:cxnSp>
        <p:nvCxnSpPr>
          <p:cNvPr id="33" name="직선 연결선 32"/>
          <p:cNvCxnSpPr/>
          <p:nvPr/>
        </p:nvCxnSpPr>
        <p:spPr>
          <a:xfrm>
            <a:off x="1767461" y="1298149"/>
            <a:ext cx="9912" cy="2977822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ectangle 27"/>
          <p:cNvSpPr/>
          <p:nvPr/>
        </p:nvSpPr>
        <p:spPr>
          <a:xfrm>
            <a:off x="426576" y="4334087"/>
            <a:ext cx="877163" cy="22920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solidFill>
                  <a:schemeClr val="lt1"/>
                </a:solidFill>
              </a:rPr>
              <a:t>모놀리스</a:t>
            </a:r>
            <a:endParaRPr lang="en-US" altLang="ko-KR" sz="900" b="1" dirty="0">
              <a:solidFill>
                <a:schemeClr val="lt1"/>
              </a:solidFill>
            </a:endParaRPr>
          </a:p>
        </p:txBody>
      </p:sp>
      <p:sp>
        <p:nvSpPr>
          <p:cNvPr id="63" name="Rectangle 27"/>
          <p:cNvSpPr/>
          <p:nvPr/>
        </p:nvSpPr>
        <p:spPr>
          <a:xfrm>
            <a:off x="2637164" y="4337512"/>
            <a:ext cx="992580" cy="2308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solidFill>
                  <a:schemeClr val="lt1"/>
                </a:solidFill>
              </a:rPr>
              <a:t>마이크로서비스</a:t>
            </a:r>
            <a:endParaRPr lang="en-US" altLang="ko-KR" sz="900" b="1" dirty="0">
              <a:solidFill>
                <a:schemeClr val="lt1"/>
              </a:solidFill>
            </a:endParaRPr>
          </a:p>
        </p:txBody>
      </p:sp>
      <p:graphicFrame>
        <p:nvGraphicFramePr>
          <p:cNvPr id="86" name="표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148981"/>
              </p:ext>
            </p:extLst>
          </p:nvPr>
        </p:nvGraphicFramePr>
        <p:xfrm>
          <a:off x="4664600" y="1052096"/>
          <a:ext cx="4316268" cy="36782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0161">
                  <a:extLst>
                    <a:ext uri="{9D8B030D-6E8A-4147-A177-3AD203B41FA5}">
                      <a16:colId xmlns:a16="http://schemas.microsoft.com/office/drawing/2014/main" xmlns="" val="102433137"/>
                    </a:ext>
                  </a:extLst>
                </a:gridCol>
                <a:gridCol w="1909549">
                  <a:extLst>
                    <a:ext uri="{9D8B030D-6E8A-4147-A177-3AD203B41FA5}">
                      <a16:colId xmlns:a16="http://schemas.microsoft.com/office/drawing/2014/main" xmlns="" val="3354691386"/>
                    </a:ext>
                  </a:extLst>
                </a:gridCol>
                <a:gridCol w="1886558">
                  <a:extLst>
                    <a:ext uri="{9D8B030D-6E8A-4147-A177-3AD203B41FA5}">
                      <a16:colId xmlns:a16="http://schemas.microsoft.com/office/drawing/2014/main" xmlns="" val="1916092633"/>
                    </a:ext>
                  </a:extLst>
                </a:gridCol>
              </a:tblGrid>
              <a:tr h="257810">
                <a:tc>
                  <a:txBody>
                    <a:bodyPr/>
                    <a:lstStyle/>
                    <a:p>
                      <a:pPr algn="l" fontAlgn="ctr"/>
                      <a:endParaRPr lang="en-US" sz="800" b="1" i="0" u="none" strike="noStrike" dirty="0">
                        <a:solidFill>
                          <a:srgbClr val="212529"/>
                        </a:solidFill>
                        <a:effectLst/>
                        <a:latin typeface="Segoe UI" panose="020B0502040204020203" pitchFamily="34" charset="0"/>
                        <a:ea typeface="맑은 고딕" panose="020B0503020000020004" pitchFamily="50" charset="-127"/>
                      </a:endParaRPr>
                    </a:p>
                  </a:txBody>
                  <a:tcPr marL="5921" marR="5921" marT="59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모놀리스 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맑은 고딕" panose="020B0503020000020004" pitchFamily="50" charset="-127"/>
                      </a:endParaRPr>
                    </a:p>
                  </a:txBody>
                  <a:tcPr marL="5921" marR="5921" marT="592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마이크로서비스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921" marR="5921" marT="592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0255833"/>
                  </a:ext>
                </a:extLst>
              </a:tr>
              <a:tr h="55465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배포</a:t>
                      </a:r>
                      <a:r>
                        <a:rPr lang="en-US" altLang="ko-K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빌드</a:t>
                      </a:r>
                      <a:endParaRPr lang="en-US" altLang="ko-KR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en-US" altLang="ko-K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구동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921" marR="5921" marT="59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u="none" strike="noStrike" dirty="0">
                          <a:effectLst/>
                        </a:rPr>
                        <a:t>* </a:t>
                      </a:r>
                      <a:r>
                        <a:rPr lang="ko-KR" altLang="en-US" sz="800" u="none" strike="noStrike" dirty="0">
                          <a:effectLst/>
                        </a:rPr>
                        <a:t>기본적으로 규모가 커질수록 빌드 및 배포</a:t>
                      </a:r>
                      <a:r>
                        <a:rPr lang="en-US" altLang="ko-KR" sz="800" u="none" strike="noStrike" dirty="0">
                          <a:effectLst/>
                        </a:rPr>
                        <a:t>, </a:t>
                      </a:r>
                      <a:r>
                        <a:rPr lang="ko-KR" altLang="en-US" sz="800" u="none" strike="noStrike" dirty="0">
                          <a:effectLst/>
                        </a:rPr>
                        <a:t>서버 기동 시간이 오래 걸림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921" marR="5921" marT="59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u="none" strike="noStrike" dirty="0">
                          <a:effectLst/>
                        </a:rPr>
                        <a:t>* </a:t>
                      </a:r>
                      <a:r>
                        <a:rPr lang="en-US" altLang="ko-KR" sz="800" b="1" u="none" strike="noStrike" dirty="0" smtClean="0">
                          <a:effectLst/>
                        </a:rPr>
                        <a:t>DevOps</a:t>
                      </a:r>
                      <a:r>
                        <a:rPr lang="ko-KR" altLang="en-US" sz="800" b="1" u="none" strike="noStrike" dirty="0" smtClean="0">
                          <a:effectLst/>
                        </a:rPr>
                        <a:t>의 </a:t>
                      </a:r>
                      <a:r>
                        <a:rPr lang="ko-KR" altLang="en-US" sz="800" b="1" u="none" strike="noStrike" dirty="0">
                          <a:effectLst/>
                        </a:rPr>
                        <a:t>자동화를 전제로</a:t>
                      </a:r>
                      <a:r>
                        <a:rPr lang="en-US" altLang="ko-KR" sz="800" b="1" u="none" strike="noStrike" dirty="0">
                          <a:effectLst/>
                        </a:rPr>
                        <a:t>, </a:t>
                      </a:r>
                      <a:r>
                        <a:rPr lang="ko-KR" altLang="en-US" sz="800" b="1" u="none" strike="noStrike" dirty="0">
                          <a:effectLst/>
                        </a:rPr>
                        <a:t>독립적 스케줄링 가능</a:t>
                      </a:r>
                    </a:p>
                    <a:p>
                      <a:pPr algn="l" fontAlgn="ctr"/>
                      <a:endParaRPr lang="ko-KR" altLang="en-US" sz="800" b="1" u="none" strike="noStrike" dirty="0">
                        <a:effectLst/>
                      </a:endParaRPr>
                    </a:p>
                    <a:p>
                      <a:pPr algn="l" fontAlgn="ctr"/>
                      <a:r>
                        <a:rPr lang="ko-KR" altLang="en-US" sz="800" b="1" u="none" strike="noStrike" dirty="0">
                          <a:effectLst/>
                        </a:rPr>
                        <a:t>* 빠른 배포 가능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921" marR="5921" marT="5921" marB="0" anchor="ctr"/>
                </a:tc>
                <a:extLst>
                  <a:ext uri="{0D108BD9-81ED-4DB2-BD59-A6C34878D82A}">
                    <a16:rowId xmlns:a16="http://schemas.microsoft.com/office/drawing/2014/main" xmlns="" val="1399716232"/>
                  </a:ext>
                </a:extLst>
              </a:tr>
              <a:tr h="51682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개발 독립성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921" marR="5921" marT="59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* 한 두 사람의 실수가 </a:t>
                      </a:r>
                      <a:r>
                        <a:rPr lang="ko-KR" altLang="en-US" sz="800" b="1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전체 서비스</a:t>
                      </a:r>
                      <a:r>
                        <a:rPr lang="ko-KR" altLang="en-US" sz="8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에 영향을 끼침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921" marR="5921" marT="5921" marB="0" anchor="ctr"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* 개발자</a:t>
                      </a:r>
                      <a:r>
                        <a:rPr kumimoji="0" lang="en-US" altLang="ko-K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ko-KR" alt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팀간 의존성이 </a:t>
                      </a:r>
                      <a:r>
                        <a:rPr kumimoji="0" lang="ko-KR" altLang="en-US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줄어듦</a:t>
                      </a:r>
                      <a:endParaRPr kumimoji="0" lang="ko-KR" alt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3429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3429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* 해당 서비스에 대한 책임</a:t>
                      </a:r>
                      <a:r>
                        <a:rPr kumimoji="0" lang="en-US" altLang="ko-KR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ko-KR" alt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권한 상승</a:t>
                      </a:r>
                      <a:endParaRPr kumimoji="0" lang="en-US" altLang="ko-KR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marL="5921" marR="5921" marT="5921" marB="0" anchor="ctr"/>
                </a:tc>
                <a:extLst>
                  <a:ext uri="{0D108BD9-81ED-4DB2-BD59-A6C34878D82A}">
                    <a16:rowId xmlns:a16="http://schemas.microsoft.com/office/drawing/2014/main" xmlns="" val="3864986089"/>
                  </a:ext>
                </a:extLst>
              </a:tr>
              <a:tr h="965663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소스 관리 </a:t>
                      </a:r>
                      <a:r>
                        <a:rPr lang="en-US" altLang="ko-K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 </a:t>
                      </a:r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유지보수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921" marR="5921" marT="59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 dirty="0">
                          <a:effectLst/>
                        </a:rPr>
                        <a:t>* 전체 코드에 대한 이해가 동반되어야 함</a:t>
                      </a:r>
                    </a:p>
                    <a:p>
                      <a:pPr algn="l" fontAlgn="ctr"/>
                      <a:endParaRPr lang="ko-KR" altLang="en-US" sz="800" u="none" strike="noStrike" dirty="0">
                        <a:effectLst/>
                      </a:endParaRPr>
                    </a:p>
                    <a:p>
                      <a:pPr algn="l" fontAlgn="ctr"/>
                      <a:r>
                        <a:rPr lang="ko-KR" altLang="en-US" sz="800" u="none" strike="noStrike" dirty="0">
                          <a:effectLst/>
                        </a:rPr>
                        <a:t>* 기본적인 유지보수에 대한 부담감이 있음</a:t>
                      </a:r>
                    </a:p>
                    <a:p>
                      <a:pPr algn="l" fontAlgn="ctr"/>
                      <a:endParaRPr lang="ko-KR" altLang="en-US" sz="800" u="none" strike="noStrike" dirty="0">
                        <a:effectLst/>
                      </a:endParaRPr>
                    </a:p>
                    <a:p>
                      <a:pPr algn="l" fontAlgn="ctr"/>
                      <a:r>
                        <a:rPr lang="ko-KR" altLang="en-US" sz="800" u="none" strike="noStrike" dirty="0">
                          <a:effectLst/>
                        </a:rPr>
                        <a:t>* 팀의 새로운 멤버가 빠르게 이해</a:t>
                      </a:r>
                      <a:r>
                        <a:rPr lang="en-US" altLang="ko-KR" sz="800" u="none" strike="noStrike" dirty="0">
                          <a:effectLst/>
                        </a:rPr>
                        <a:t>/</a:t>
                      </a:r>
                      <a:r>
                        <a:rPr lang="ko-KR" altLang="en-US" sz="800" u="none" strike="noStrike" dirty="0">
                          <a:effectLst/>
                        </a:rPr>
                        <a:t>적응이 쉽지 않음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921" marR="5921" marT="5921" marB="0" anchor="ctr"/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ko-KR" altLang="en-US" sz="800" b="1" u="none" strike="noStrike" dirty="0">
                          <a:effectLst/>
                        </a:rPr>
                        <a:t>* </a:t>
                      </a:r>
                      <a:r>
                        <a:rPr lang="en-US" altLang="ko-KR" sz="800" b="1" u="none" strike="noStrike" dirty="0">
                          <a:effectLst/>
                        </a:rPr>
                        <a:t>Block </a:t>
                      </a:r>
                      <a:r>
                        <a:rPr lang="ko-KR" altLang="en-US" sz="800" b="1" u="none" strike="noStrike" dirty="0">
                          <a:effectLst/>
                        </a:rPr>
                        <a:t>단위의 요구사항 분석 및 처리가 가능</a:t>
                      </a:r>
                    </a:p>
                    <a:p>
                      <a:pPr lvl="0" algn="l" fontAlgn="ctr"/>
                      <a:endParaRPr lang="ko-KR" altLang="en-US" sz="800" b="1" u="none" strike="noStrike" dirty="0">
                        <a:effectLst/>
                      </a:endParaRPr>
                    </a:p>
                    <a:p>
                      <a:pPr lvl="0" algn="l" fontAlgn="ctr"/>
                      <a:r>
                        <a:rPr lang="ko-KR" altLang="en-US" sz="800" b="1" u="none" strike="noStrike" dirty="0">
                          <a:effectLst/>
                        </a:rPr>
                        <a:t>* 쉽고 단순함</a:t>
                      </a:r>
                      <a:r>
                        <a:rPr lang="en-US" sz="800" b="1" u="none" strike="noStrike" dirty="0">
                          <a:effectLst/>
                        </a:rPr>
                        <a:t/>
                      </a:r>
                      <a:br>
                        <a:rPr lang="en-US" sz="800" b="1" u="none" strike="noStrike" dirty="0">
                          <a:effectLst/>
                        </a:rPr>
                      </a:b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921" marR="5921" marT="5921" marB="0" anchor="ctr"/>
                </a:tc>
                <a:extLst>
                  <a:ext uri="{0D108BD9-81ED-4DB2-BD59-A6C34878D82A}">
                    <a16:rowId xmlns:a16="http://schemas.microsoft.com/office/drawing/2014/main" xmlns="" val="1634674273"/>
                  </a:ext>
                </a:extLst>
              </a:tr>
              <a:tr h="82866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확장성</a:t>
                      </a:r>
                      <a:endParaRPr lang="en-US" altLang="ko-KR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en-US" altLang="ko-K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유연성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921" marR="5921" marT="59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* 요구사항의 규모에 관계없이 초기 정해진 언어 및 개발방식으로 진행되는 관계로 확장성 및 유연성이 떨어짐</a:t>
                      </a:r>
                    </a:p>
                    <a:p>
                      <a:pPr algn="l" fontAlgn="ctr"/>
                      <a:endParaRPr lang="ko-KR" altLang="en-US" sz="800" b="0" i="0" u="none" strike="noStrik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5921" marR="5921" marT="59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u="none" strike="noStrike" dirty="0">
                          <a:effectLst/>
                        </a:rPr>
                        <a:t>* 부하가 많은 특정 서비스 한정 </a:t>
                      </a:r>
                      <a:r>
                        <a:rPr lang="en-US" altLang="ko-KR" sz="800" b="1" u="none" strike="noStrike" dirty="0">
                          <a:effectLst/>
                        </a:rPr>
                        <a:t>- </a:t>
                      </a:r>
                      <a:r>
                        <a:rPr lang="ko-KR" altLang="en-US" sz="800" b="1" u="none" strike="noStrike" dirty="0">
                          <a:effectLst/>
                        </a:rPr>
                        <a:t>물리적인 확장이 가능</a:t>
                      </a:r>
                    </a:p>
                    <a:p>
                      <a:pPr algn="l" fontAlgn="ctr"/>
                      <a:endParaRPr lang="ko-KR" altLang="en-US" sz="800" b="1" u="none" strike="noStrike" dirty="0">
                        <a:effectLst/>
                      </a:endParaRPr>
                    </a:p>
                    <a:p>
                      <a:pPr algn="l" fontAlgn="ctr"/>
                      <a:r>
                        <a:rPr lang="ko-KR" altLang="en-US" sz="800" b="1" u="none" strike="noStrike" dirty="0">
                          <a:effectLst/>
                        </a:rPr>
                        <a:t>* 요구사항에 최적화된 언어</a:t>
                      </a:r>
                      <a:r>
                        <a:rPr lang="en-US" altLang="ko-KR" sz="800" b="1" u="none" strike="noStrike" dirty="0">
                          <a:effectLst/>
                        </a:rPr>
                        <a:t>/</a:t>
                      </a:r>
                      <a:r>
                        <a:rPr lang="ko-KR" altLang="en-US" sz="800" b="1" u="none" strike="noStrike" dirty="0">
                          <a:effectLst/>
                        </a:rPr>
                        <a:t>아키텍처</a:t>
                      </a:r>
                      <a:r>
                        <a:rPr lang="en-US" altLang="ko-KR" sz="800" b="1" u="none" strike="noStrike" dirty="0">
                          <a:effectLst/>
                        </a:rPr>
                        <a:t>/</a:t>
                      </a:r>
                      <a:r>
                        <a:rPr lang="ko-KR" altLang="en-US" sz="800" b="1" u="none" strike="noStrike" dirty="0">
                          <a:effectLst/>
                        </a:rPr>
                        <a:t>데이터 저장소 사용이 가능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921" marR="5921" marT="5921" marB="0" anchor="ctr"/>
                </a:tc>
                <a:extLst>
                  <a:ext uri="{0D108BD9-81ED-4DB2-BD59-A6C34878D82A}">
                    <a16:rowId xmlns:a16="http://schemas.microsoft.com/office/drawing/2014/main" xmlns="" val="1396949156"/>
                  </a:ext>
                </a:extLst>
              </a:tr>
              <a:tr h="55465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개발 생산성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921" marR="5921" marT="59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u="none" strike="noStrike" dirty="0">
                          <a:effectLst/>
                        </a:rPr>
                        <a:t>* 선택된 언어의 특성에 의존</a:t>
                      </a:r>
                    </a:p>
                    <a:p>
                      <a:pPr algn="l" fontAlgn="ctr"/>
                      <a:endParaRPr lang="ko-KR" altLang="en-US" sz="800" u="none" strike="noStrike" dirty="0">
                        <a:effectLst/>
                      </a:endParaRPr>
                    </a:p>
                  </a:txBody>
                  <a:tcPr marL="5921" marR="5921" marT="592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1" u="none" strike="noStrike" dirty="0">
                          <a:effectLst/>
                        </a:rPr>
                        <a:t>* 효율적이고 생산성 높은 언어의 선택이 가능</a:t>
                      </a:r>
                    </a:p>
                    <a:p>
                      <a:pPr algn="l" fontAlgn="ctr"/>
                      <a:endParaRPr lang="ko-KR" altLang="en-US" sz="800" b="1" u="none" strike="noStrike" dirty="0">
                        <a:effectLst/>
                      </a:endParaRPr>
                    </a:p>
                    <a:p>
                      <a:pPr algn="l" fontAlgn="ctr"/>
                      <a:r>
                        <a:rPr lang="ko-KR" altLang="en-US" sz="800" b="1" u="none" strike="noStrike" dirty="0">
                          <a:effectLst/>
                        </a:rPr>
                        <a:t>* 전체적인 개발 생산성 증대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921" marR="5921" marT="5921" marB="0" anchor="ctr"/>
                </a:tc>
                <a:extLst>
                  <a:ext uri="{0D108BD9-81ED-4DB2-BD59-A6C34878D82A}">
                    <a16:rowId xmlns:a16="http://schemas.microsoft.com/office/drawing/2014/main" xmlns="" val="999115043"/>
                  </a:ext>
                </a:extLst>
              </a:tr>
            </a:tbl>
          </a:graphicData>
        </a:graphic>
      </p:graphicFrame>
      <p:sp>
        <p:nvSpPr>
          <p:cNvPr id="56" name="모서리가 둥근 직사각형 55"/>
          <p:cNvSpPr/>
          <p:nvPr/>
        </p:nvSpPr>
        <p:spPr>
          <a:xfrm>
            <a:off x="1841353" y="2028852"/>
            <a:ext cx="2733370" cy="332319"/>
          </a:xfrm>
          <a:prstGeom prst="roundRect">
            <a:avLst>
              <a:gd name="adj" fmla="val 13244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57" name="Rectangle 27"/>
          <p:cNvSpPr/>
          <p:nvPr/>
        </p:nvSpPr>
        <p:spPr>
          <a:xfrm>
            <a:off x="1951581" y="2090759"/>
            <a:ext cx="2506228" cy="2031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ko-KR" sz="800" b="1" dirty="0">
                <a:solidFill>
                  <a:schemeClr val="bg1"/>
                </a:solidFill>
                <a:latin typeface="+mn-ea"/>
                <a:cs typeface="Noto Sans KR Medium"/>
              </a:rPr>
              <a:t>API Gateway</a:t>
            </a:r>
          </a:p>
        </p:txBody>
      </p:sp>
      <p:cxnSp>
        <p:nvCxnSpPr>
          <p:cNvPr id="59" name="직선 화살표 연결선 58"/>
          <p:cNvCxnSpPr>
            <a:stCxn id="57" idx="0"/>
            <a:endCxn id="36" idx="2"/>
          </p:cNvCxnSpPr>
          <p:nvPr/>
        </p:nvCxnSpPr>
        <p:spPr>
          <a:xfrm flipV="1">
            <a:off x="3204695" y="1844434"/>
            <a:ext cx="0" cy="246325"/>
          </a:xfrm>
          <a:prstGeom prst="straightConnector1">
            <a:avLst/>
          </a:prstGeom>
          <a:ln w="9525"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직선 화살표 연결선 59"/>
          <p:cNvCxnSpPr/>
          <p:nvPr/>
        </p:nvCxnSpPr>
        <p:spPr>
          <a:xfrm flipV="1">
            <a:off x="3142300" y="2286399"/>
            <a:ext cx="0" cy="246325"/>
          </a:xfrm>
          <a:prstGeom prst="straightConnector1">
            <a:avLst/>
          </a:prstGeom>
          <a:ln w="9525"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직선 화살표 연결선 60"/>
          <p:cNvCxnSpPr/>
          <p:nvPr/>
        </p:nvCxnSpPr>
        <p:spPr>
          <a:xfrm flipV="1">
            <a:off x="4025141" y="2286399"/>
            <a:ext cx="0" cy="246325"/>
          </a:xfrm>
          <a:prstGeom prst="straightConnector1">
            <a:avLst/>
          </a:prstGeom>
          <a:ln w="9525"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직선 화살표 연결선 63"/>
          <p:cNvCxnSpPr/>
          <p:nvPr/>
        </p:nvCxnSpPr>
        <p:spPr>
          <a:xfrm flipV="1">
            <a:off x="2260339" y="2269154"/>
            <a:ext cx="0" cy="246325"/>
          </a:xfrm>
          <a:prstGeom prst="straightConnector1">
            <a:avLst/>
          </a:prstGeom>
          <a:ln w="9525"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직선 화살표 연결선 64"/>
          <p:cNvCxnSpPr>
            <a:stCxn id="35" idx="0"/>
            <a:endCxn id="67" idx="2"/>
          </p:cNvCxnSpPr>
          <p:nvPr/>
        </p:nvCxnSpPr>
        <p:spPr>
          <a:xfrm flipH="1" flipV="1">
            <a:off x="3205093" y="1378481"/>
            <a:ext cx="222" cy="201095"/>
          </a:xfrm>
          <a:prstGeom prst="straightConnector1">
            <a:avLst/>
          </a:prstGeom>
          <a:ln w="9525"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직선 화살표 연결선 65"/>
          <p:cNvCxnSpPr>
            <a:stCxn id="20" idx="0"/>
            <a:endCxn id="16" idx="2"/>
          </p:cNvCxnSpPr>
          <p:nvPr/>
        </p:nvCxnSpPr>
        <p:spPr>
          <a:xfrm flipV="1">
            <a:off x="877427" y="1378481"/>
            <a:ext cx="801" cy="195191"/>
          </a:xfrm>
          <a:prstGeom prst="straightConnector1">
            <a:avLst/>
          </a:prstGeom>
          <a:ln w="9525"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7" name="Picture 4" descr="Image result for user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833" y="1047643"/>
            <a:ext cx="312520" cy="33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75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직사각형 22"/>
          <p:cNvSpPr/>
          <p:nvPr/>
        </p:nvSpPr>
        <p:spPr>
          <a:xfrm>
            <a:off x="680" y="696128"/>
            <a:ext cx="9139241" cy="216024"/>
          </a:xfrm>
          <a:prstGeom prst="rect">
            <a:avLst/>
          </a:prstGeom>
          <a:solidFill>
            <a:srgbClr val="3343A1"/>
          </a:solidFill>
          <a:ln w="9525">
            <a:solidFill>
              <a:srgbClr val="3350A1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200" b="1" dirty="0"/>
              <a:t>클라우드 네이티브 애플리케이션 원칙</a:t>
            </a:r>
            <a:endParaRPr lang="ko-KR" altLang="ko-KR" sz="1200" dirty="0"/>
          </a:p>
        </p:txBody>
      </p:sp>
      <p:sp>
        <p:nvSpPr>
          <p:cNvPr id="9" name="AutoShape 2" descr="Image result for pivotal container servi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" name="Rectangle 10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46857"/>
          <p:cNvSpPr/>
          <p:nvPr/>
        </p:nvSpPr>
        <p:spPr>
          <a:xfrm>
            <a:off x="7496318" y="224876"/>
            <a:ext cx="134226" cy="2281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kern="100">
                <a:solidFill>
                  <a:srgbClr val="FFFFFF"/>
                </a:solidFill>
                <a:effectLst/>
                <a:latin typeface="맑은 고딕" panose="020B0503020000020004" pitchFamily="50" charset="-127"/>
                <a:ea typeface="Calibri" panose="020F0502020204030204" pitchFamily="34" charset="0"/>
                <a:cs typeface="맑은 고딕" panose="020B0503020000020004" pitchFamily="50" charset="-127"/>
              </a:rPr>
              <a:t>. </a:t>
            </a:r>
            <a:endParaRPr lang="ko-KR" sz="1100" kern="1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5" name="Rectangle 46856"/>
          <p:cNvSpPr/>
          <p:nvPr/>
        </p:nvSpPr>
        <p:spPr>
          <a:xfrm>
            <a:off x="7401814" y="224876"/>
            <a:ext cx="137547" cy="2281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kern="100">
                <a:solidFill>
                  <a:srgbClr val="FFFFFF"/>
                </a:solidFill>
                <a:effectLst/>
                <a:latin typeface="맑은 고딕" panose="020B0503020000020004" pitchFamily="50" charset="-127"/>
                <a:ea typeface="Calibri" panose="020F0502020204030204" pitchFamily="34" charset="0"/>
                <a:cs typeface="맑은 고딕" panose="020B0503020000020004" pitchFamily="50" charset="-127"/>
              </a:rPr>
              <a:t>3</a:t>
            </a:r>
            <a:endParaRPr lang="ko-KR" sz="1100" kern="1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3" name="Picture 3527"/>
          <p:cNvPicPr/>
          <p:nvPr/>
        </p:nvPicPr>
        <p:blipFill>
          <a:blip r:embed="rId2"/>
          <a:stretch>
            <a:fillRect/>
          </a:stretch>
        </p:blipFill>
        <p:spPr>
          <a:xfrm>
            <a:off x="493650" y="2342030"/>
            <a:ext cx="0" cy="0"/>
          </a:xfrm>
          <a:prstGeom prst="rect">
            <a:avLst/>
          </a:prstGeom>
        </p:spPr>
      </p:pic>
      <p:sp>
        <p:nvSpPr>
          <p:cNvPr id="54" name="Shape 3528"/>
          <p:cNvSpPr/>
          <p:nvPr/>
        </p:nvSpPr>
        <p:spPr>
          <a:xfrm>
            <a:off x="267856" y="1146216"/>
            <a:ext cx="1928888" cy="3375216"/>
          </a:xfrm>
          <a:custGeom>
            <a:avLst/>
            <a:gdLst/>
            <a:ahLst/>
            <a:cxnLst/>
            <a:rect l="0" t="0" r="0" b="0"/>
            <a:pathLst>
              <a:path w="2135124" h="2651760">
                <a:moveTo>
                  <a:pt x="115875" y="0"/>
                </a:moveTo>
                <a:lnTo>
                  <a:pt x="2019300" y="0"/>
                </a:lnTo>
                <a:cubicBezTo>
                  <a:pt x="2083308" y="0"/>
                  <a:pt x="2135124" y="51816"/>
                  <a:pt x="2135124" y="115824"/>
                </a:cubicBezTo>
                <a:lnTo>
                  <a:pt x="2135124" y="2535886"/>
                </a:lnTo>
                <a:cubicBezTo>
                  <a:pt x="2135124" y="2599881"/>
                  <a:pt x="2083308" y="2651760"/>
                  <a:pt x="2019300" y="2651760"/>
                </a:cubicBezTo>
                <a:lnTo>
                  <a:pt x="115875" y="2651760"/>
                </a:lnTo>
                <a:cubicBezTo>
                  <a:pt x="51879" y="2651760"/>
                  <a:pt x="0" y="2599881"/>
                  <a:pt x="0" y="2535886"/>
                </a:cubicBezTo>
                <a:lnTo>
                  <a:pt x="0" y="115824"/>
                </a:lnTo>
                <a:cubicBezTo>
                  <a:pt x="0" y="51816"/>
                  <a:pt x="51879" y="0"/>
                  <a:pt x="115875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solidFill>
                <a:schemeClr val="lt1"/>
              </a:solidFill>
            </a:endParaRPr>
          </a:p>
        </p:txBody>
      </p:sp>
      <p:sp>
        <p:nvSpPr>
          <p:cNvPr id="58" name="Rectangle 46878"/>
          <p:cNvSpPr/>
          <p:nvPr/>
        </p:nvSpPr>
        <p:spPr>
          <a:xfrm>
            <a:off x="599930" y="2528026"/>
            <a:ext cx="1139410" cy="115035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kern="10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Calibri" panose="020F0502020204030204" pitchFamily="34" charset="0"/>
                <a:cs typeface="맑은 고딕" panose="020B0503020000020004" pitchFamily="50" charset="-127"/>
              </a:rPr>
              <a:t> 12 Factors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o-KR" altLang="en-US" sz="1600" b="1" kern="100" dirty="0">
                <a:solidFill>
                  <a:srgbClr val="000000"/>
                </a:solidFill>
                <a:latin typeface="맑은 고딕" panose="020B0503020000020004" pitchFamily="50" charset="-127"/>
                <a:ea typeface="Calibri" panose="020F0502020204030204" pitchFamily="34" charset="0"/>
              </a:rPr>
              <a:t>   방법론</a:t>
            </a:r>
            <a:endParaRPr lang="ko-KR" sz="10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Rectangle 166"/>
          <p:cNvSpPr>
            <a:spLocks noChangeArrowheads="1"/>
          </p:cNvSpPr>
          <p:nvPr/>
        </p:nvSpPr>
        <p:spPr bwMode="auto">
          <a:xfrm>
            <a:off x="-9144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1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kumimoji="0" lang="ko-KR" altLang="ko-K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kumimoji="0" lang="en-US" altLang="ko-K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kumimoji="0" lang="en-US" altLang="ko-KR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kumimoji="0" lang="en-US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22" name="표 1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023921"/>
              </p:ext>
            </p:extLst>
          </p:nvPr>
        </p:nvGraphicFramePr>
        <p:xfrm>
          <a:off x="2342714" y="1141620"/>
          <a:ext cx="6163876" cy="33798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79865">
                  <a:extLst>
                    <a:ext uri="{9D8B030D-6E8A-4147-A177-3AD203B41FA5}">
                      <a16:colId xmlns:a16="http://schemas.microsoft.com/office/drawing/2014/main" xmlns="" val="3354691386"/>
                    </a:ext>
                  </a:extLst>
                </a:gridCol>
                <a:gridCol w="3084011">
                  <a:extLst>
                    <a:ext uri="{9D8B030D-6E8A-4147-A177-3AD203B41FA5}">
                      <a16:colId xmlns:a16="http://schemas.microsoft.com/office/drawing/2014/main" xmlns="" val="1916092633"/>
                    </a:ext>
                  </a:extLst>
                </a:gridCol>
              </a:tblGrid>
              <a:tr h="451183">
                <a:tc>
                  <a:txBody>
                    <a:bodyPr/>
                    <a:lstStyle/>
                    <a:p>
                      <a:pPr marL="228600" indent="-228600" algn="l" fontAlgn="ctr">
                        <a:buAutoNum type="arabicPeriod"/>
                      </a:pPr>
                      <a:r>
                        <a:rPr lang="ko-KR" altLang="en-US" sz="1050" b="1" u="none" strike="noStrike" dirty="0">
                          <a:effectLst/>
                          <a:latin typeface="+mj-lt"/>
                        </a:rPr>
                        <a:t>단일 코드 베이스</a:t>
                      </a:r>
                      <a:endParaRPr lang="en-US" altLang="ko-KR" sz="1050" b="1" u="none" strike="noStrike" dirty="0">
                        <a:effectLst/>
                        <a:latin typeface="+mj-lt"/>
                      </a:endParaRPr>
                    </a:p>
                    <a:p>
                      <a:pPr marL="0" indent="0" algn="l" fontAlgn="ctr">
                        <a:buNone/>
                      </a:pPr>
                      <a:r>
                        <a:rPr lang="en-US" altLang="ko-KR" sz="10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-</a:t>
                      </a:r>
                      <a:r>
                        <a:rPr lang="ko-KR" altLang="en-US" sz="10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버전 관리되는 하나의 코드베이스와 다양한 배포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</a:txBody>
                  <a:tcPr marL="108000" marR="5921" marT="59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7. </a:t>
                      </a:r>
                      <a:r>
                        <a:rPr lang="ko-KR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포트</a:t>
                      </a:r>
                      <a:r>
                        <a:rPr lang="ko-KR" altLang="en-US" sz="105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 바인딩</a:t>
                      </a:r>
                      <a:endParaRPr lang="en-US" altLang="ko-KR" sz="1050" b="1" i="0" u="none" strike="noStrike" baseline="0" dirty="0">
                        <a:solidFill>
                          <a:srgbClr val="000000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  <a:p>
                      <a:pPr algn="l" fontAlgn="ctr"/>
                      <a:r>
                        <a:rPr lang="en-US" sz="10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10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포트 바인딩을 사용해서 서비스를 공개함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</a:txBody>
                  <a:tcPr marL="108000" marR="5921" marT="59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99716232"/>
                  </a:ext>
                </a:extLst>
              </a:tr>
              <a:tr h="4511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2. </a:t>
                      </a:r>
                      <a:r>
                        <a:rPr lang="ko-KR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의존성 관리 단일화</a:t>
                      </a:r>
                      <a:endParaRPr lang="en-US" altLang="ko-KR" sz="105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  <a:p>
                      <a:pPr algn="l" fontAlgn="ctr"/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-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명시적으로 선언되고 분리된 종속성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</a:txBody>
                  <a:tcPr marL="108000" marR="5921" marT="59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8. </a:t>
                      </a:r>
                      <a:r>
                        <a:rPr kumimoji="0" lang="ko-KR" alt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확장을 위한 동시성</a:t>
                      </a:r>
                      <a:endParaRPr kumimoji="0" lang="en-US" altLang="ko-KR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3429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ko-KR" alt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프로세스 모델을 사용한 </a:t>
                      </a:r>
                      <a:r>
                        <a:rPr kumimoji="0" lang="ko-KR" altLang="en-US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확장</a:t>
                      </a:r>
                      <a:r>
                        <a:rPr kumimoji="0" lang="en-US" altLang="ko-KR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(scaling)</a:t>
                      </a:r>
                      <a:endParaRPr kumimoji="0" lang="en-US" altLang="ko-KR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08000" marR="5921" marT="59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4986089"/>
                  </a:ext>
                </a:extLst>
              </a:tr>
              <a:tr h="6726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3. </a:t>
                      </a:r>
                      <a:r>
                        <a:rPr lang="ko-KR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환경 설정 외부화</a:t>
                      </a:r>
                      <a:endParaRPr lang="en-US" altLang="ko-KR" sz="105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  <a:p>
                      <a:pPr algn="l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환경</a:t>
                      </a:r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(environment)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에 저장된 설정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</a:txBody>
                  <a:tcPr marL="108000" marR="5921" marT="59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9. </a:t>
                      </a:r>
                      <a:r>
                        <a:rPr lang="ko-KR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폐기 영향 최소화</a:t>
                      </a:r>
                      <a:endParaRPr lang="en-US" altLang="ko-KR" sz="105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  <a:p>
                      <a:pPr lvl="0" algn="l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빠른 시작과 그레이스풀 셧다운</a:t>
                      </a:r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(graceful shutdown)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을 통한 안정성 극대화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</a:txBody>
                  <a:tcPr marL="108000" marR="5921" marT="59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4674273"/>
                  </a:ext>
                </a:extLst>
              </a:tr>
              <a:tr h="6726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4. </a:t>
                      </a:r>
                      <a:r>
                        <a:rPr lang="ko-KR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백엔드 지원 서비스 접근성</a:t>
                      </a:r>
                      <a:endParaRPr lang="en-US" altLang="ko-KR" sz="105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  <a:p>
                      <a:pPr algn="l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백엔드 서비스를 연결된 리소스로 취급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</a:txBody>
                  <a:tcPr marL="108000" marR="5921" marT="59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10. </a:t>
                      </a:r>
                      <a:r>
                        <a:rPr lang="ko-KR" alt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개발</a:t>
                      </a:r>
                      <a:r>
                        <a:rPr lang="en-US" altLang="ko-KR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운영 환경의 일치</a:t>
                      </a:r>
                      <a:endParaRPr lang="en-US" altLang="ko-KR" sz="105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  <a:p>
                      <a:pPr algn="l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개발</a:t>
                      </a:r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, 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스테이징</a:t>
                      </a:r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, 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프로덕션 환경을 최대한 비슷하게 유지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</a:txBody>
                  <a:tcPr marL="108000" marR="5921" marT="59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96949156"/>
                  </a:ext>
                </a:extLst>
              </a:tr>
              <a:tr h="4594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5. </a:t>
                      </a:r>
                      <a:r>
                        <a:rPr lang="ko-KR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빌드</a:t>
                      </a:r>
                      <a:r>
                        <a:rPr lang="en-US" altLang="ko-K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,</a:t>
                      </a:r>
                      <a:r>
                        <a:rPr lang="ko-KR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 배포</a:t>
                      </a:r>
                      <a:r>
                        <a:rPr lang="en-US" altLang="ko-K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,</a:t>
                      </a:r>
                      <a:r>
                        <a:rPr lang="ko-KR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 실행의 격리</a:t>
                      </a:r>
                      <a:endParaRPr lang="en-US" altLang="ko-KR" sz="105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  <a:p>
                      <a:pPr algn="l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철저하게 분리된 빌드와 실행 단계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</a:txBody>
                  <a:tcPr marL="108000" marR="5921" marT="59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11. </a:t>
                      </a:r>
                      <a:r>
                        <a:rPr lang="ko-KR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로그 외부화</a:t>
                      </a:r>
                      <a:endParaRPr lang="en-US" altLang="ko-KR" sz="105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  <a:p>
                      <a:pPr algn="l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로그를 이벤트 스트림으로 취급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</a:txBody>
                  <a:tcPr marL="108000" marR="5921" marT="59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40609995"/>
                  </a:ext>
                </a:extLst>
              </a:tr>
              <a:tr h="6726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6. </a:t>
                      </a:r>
                      <a:r>
                        <a:rPr lang="ko-KR" altLang="en-US" sz="105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비공유</a:t>
                      </a:r>
                      <a:r>
                        <a:rPr lang="ko-KR" altLang="en-US" sz="10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05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프로세스 </a:t>
                      </a:r>
                      <a:endParaRPr lang="en-US" altLang="ko-KR" sz="1050" b="1" i="0" u="none" strike="noStrike" baseline="0" dirty="0">
                        <a:solidFill>
                          <a:srgbClr val="000000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  <a:p>
                      <a:pPr algn="l" fontAlgn="ctr"/>
                      <a:r>
                        <a:rPr lang="en-US" sz="10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10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애플리케이션을 하나 혹은 여러 개의 </a:t>
                      </a:r>
                      <a:r>
                        <a:rPr lang="ko-KR" altLang="en-US" sz="105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무상태</a:t>
                      </a:r>
                      <a:r>
                        <a:rPr lang="en-US" altLang="ko-KR" sz="10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(stateless) </a:t>
                      </a:r>
                      <a:r>
                        <a:rPr lang="ko-KR" altLang="en-US" sz="10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프로세스로 실행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</a:txBody>
                  <a:tcPr marL="108000" marR="5921" marT="59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12. </a:t>
                      </a:r>
                      <a:r>
                        <a:rPr lang="ko-KR" alt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패키지 관리자 프로세스</a:t>
                      </a:r>
                      <a:endParaRPr lang="en-US" altLang="ko-KR" sz="105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  <a:p>
                      <a:pPr algn="l" fontAlgn="ctr"/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-admin/maintenance 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작업을 일회성 프로세스로 실행</a:t>
                      </a:r>
                      <a:endParaRPr lang="en-US" altLang="ko-KR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</a:txBody>
                  <a:tcPr marL="108000" marR="5921" marT="59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77621238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-2487" y="176166"/>
            <a:ext cx="3089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 latinLnBrk="0"/>
            <a:r>
              <a:rPr lang="en-US" sz="1800" b="1" spc="-113" dirty="0" smtClean="0">
                <a:solidFill>
                  <a:srgbClr val="3343A1"/>
                </a:solidFill>
                <a:cs typeface="Noto Sans KR Medium"/>
              </a:rPr>
              <a:t>MSA (Micro Service Architect)</a:t>
            </a:r>
            <a:endParaRPr lang="en-US" sz="1800" b="1" spc="-113" dirty="0">
              <a:solidFill>
                <a:srgbClr val="3343A1"/>
              </a:solidFill>
              <a:cs typeface="Noto Sans KR Medium"/>
            </a:endParaRPr>
          </a:p>
        </p:txBody>
      </p:sp>
    </p:spTree>
    <p:extLst>
      <p:ext uri="{BB962C8B-B14F-4D97-AF65-F5344CB8AC3E}">
        <p14:creationId xmlns:p14="http://schemas.microsoft.com/office/powerpoint/2010/main" val="390693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직사각형 169"/>
          <p:cNvSpPr/>
          <p:nvPr/>
        </p:nvSpPr>
        <p:spPr>
          <a:xfrm>
            <a:off x="5769964" y="1541475"/>
            <a:ext cx="2749331" cy="30332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9" name="직사각형 168"/>
          <p:cNvSpPr/>
          <p:nvPr/>
        </p:nvSpPr>
        <p:spPr>
          <a:xfrm>
            <a:off x="3070860" y="1541475"/>
            <a:ext cx="2456053" cy="30332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7" name="직사각형 166"/>
          <p:cNvSpPr/>
          <p:nvPr/>
        </p:nvSpPr>
        <p:spPr>
          <a:xfrm>
            <a:off x="256641" y="2862756"/>
            <a:ext cx="2518597" cy="17119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256641" y="1482997"/>
            <a:ext cx="2518597" cy="13308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직사각형 22"/>
          <p:cNvSpPr/>
          <p:nvPr/>
        </p:nvSpPr>
        <p:spPr>
          <a:xfrm>
            <a:off x="680" y="696128"/>
            <a:ext cx="9139241" cy="216024"/>
          </a:xfrm>
          <a:prstGeom prst="rect">
            <a:avLst/>
          </a:prstGeom>
          <a:solidFill>
            <a:srgbClr val="3343A1"/>
          </a:solidFill>
          <a:ln w="9525">
            <a:solidFill>
              <a:srgbClr val="3350A1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200" b="1" dirty="0">
                <a:solidFill>
                  <a:prstClr val="white"/>
                </a:solidFill>
              </a:rPr>
              <a:t>클라우드 네이티브 구축 방안 </a:t>
            </a:r>
            <a:r>
              <a:rPr lang="en-US" altLang="ko-KR" sz="1200" b="1" dirty="0">
                <a:solidFill>
                  <a:prstClr val="white"/>
                </a:solidFill>
              </a:rPr>
              <a:t>(</a:t>
            </a:r>
            <a:r>
              <a:rPr lang="ko-KR" altLang="en-US" sz="1200" b="1" dirty="0">
                <a:solidFill>
                  <a:prstClr val="white"/>
                </a:solidFill>
              </a:rPr>
              <a:t>예시</a:t>
            </a:r>
            <a:r>
              <a:rPr lang="en-US" altLang="ko-KR" sz="1200" b="1" dirty="0">
                <a:solidFill>
                  <a:prstClr val="white"/>
                </a:solidFill>
              </a:rPr>
              <a:t>)</a:t>
            </a:r>
            <a:endParaRPr lang="ko-KR" altLang="en-US" sz="1200" b="1" dirty="0">
              <a:solidFill>
                <a:prstClr val="white"/>
              </a:solidFill>
            </a:endParaRPr>
          </a:p>
        </p:txBody>
      </p:sp>
      <p:sp>
        <p:nvSpPr>
          <p:cNvPr id="9" name="AutoShape 2" descr="Image result for pivotal container servi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" name="Rectangle 10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" name="Rectangle 48317"/>
          <p:cNvSpPr/>
          <p:nvPr/>
        </p:nvSpPr>
        <p:spPr>
          <a:xfrm>
            <a:off x="7403300" y="241526"/>
            <a:ext cx="134225" cy="22810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kern="100">
                <a:solidFill>
                  <a:srgbClr val="FFFFFF"/>
                </a:solidFill>
                <a:effectLst/>
                <a:latin typeface="맑은 고딕" panose="020B0503020000020004" pitchFamily="50" charset="-127"/>
                <a:ea typeface="Calibri" panose="020F0502020204030204" pitchFamily="34" charset="0"/>
                <a:cs typeface="맑은 고딕" panose="020B0503020000020004" pitchFamily="50" charset="-127"/>
              </a:rPr>
              <a:t>. </a:t>
            </a:r>
            <a:endParaRPr lang="ko-KR" sz="1100" kern="1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6" name="Rectangle 48316"/>
          <p:cNvSpPr/>
          <p:nvPr/>
        </p:nvSpPr>
        <p:spPr>
          <a:xfrm>
            <a:off x="7308796" y="241526"/>
            <a:ext cx="137546" cy="22810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kern="100">
                <a:solidFill>
                  <a:srgbClr val="FFFFFF"/>
                </a:solidFill>
                <a:effectLst/>
                <a:latin typeface="맑은 고딕" panose="020B0503020000020004" pitchFamily="50" charset="-127"/>
                <a:ea typeface="Calibri" panose="020F0502020204030204" pitchFamily="34" charset="0"/>
                <a:cs typeface="맑은 고딕" panose="020B0503020000020004" pitchFamily="50" charset="-127"/>
              </a:rPr>
              <a:t>3</a:t>
            </a:r>
            <a:endParaRPr lang="ko-KR" sz="1100" kern="1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35" name="Shape 5169"/>
          <p:cNvSpPr/>
          <p:nvPr/>
        </p:nvSpPr>
        <p:spPr>
          <a:xfrm>
            <a:off x="441957" y="5821226"/>
            <a:ext cx="8699690" cy="0"/>
          </a:xfrm>
          <a:custGeom>
            <a:avLst/>
            <a:gdLst/>
            <a:ahLst/>
            <a:cxnLst/>
            <a:rect l="0" t="0" r="0" b="0"/>
            <a:pathLst>
              <a:path w="8699754">
                <a:moveTo>
                  <a:pt x="0" y="0"/>
                </a:moveTo>
                <a:lnTo>
                  <a:pt x="8699754" y="0"/>
                </a:lnTo>
              </a:path>
            </a:pathLst>
          </a:custGeom>
          <a:ln w="9144" cap="flat">
            <a:round/>
          </a:ln>
        </p:spPr>
        <p:style>
          <a:lnRef idx="1">
            <a:srgbClr val="A6A6A6"/>
          </a:lnRef>
          <a:fillRef idx="0">
            <a:srgbClr val="000000">
              <a:alpha val="0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ko-KR" altLang="en-US"/>
          </a:p>
        </p:txBody>
      </p:sp>
      <p:sp>
        <p:nvSpPr>
          <p:cNvPr id="137" name="Rectangle 27"/>
          <p:cNvSpPr/>
          <p:nvPr/>
        </p:nvSpPr>
        <p:spPr>
          <a:xfrm>
            <a:off x="460569" y="1543957"/>
            <a:ext cx="2110740" cy="21698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ko-KR" sz="900" b="1" dirty="0">
                <a:solidFill>
                  <a:schemeClr val="bg1"/>
                </a:solidFill>
                <a:latin typeface="+mn-ea"/>
                <a:cs typeface="Noto Sans KR Medium"/>
              </a:rPr>
              <a:t>MSA </a:t>
            </a:r>
            <a:r>
              <a:rPr lang="ko-KR" altLang="en-US" sz="900" b="1" dirty="0">
                <a:solidFill>
                  <a:schemeClr val="bg1"/>
                </a:solidFill>
                <a:latin typeface="+mn-ea"/>
                <a:cs typeface="Noto Sans KR Medium"/>
              </a:rPr>
              <a:t>성숙 모델 정의</a:t>
            </a:r>
            <a:endParaRPr lang="en-US" altLang="ko-KR" sz="900" b="1" dirty="0">
              <a:solidFill>
                <a:schemeClr val="bg1"/>
              </a:solidFill>
              <a:latin typeface="+mn-ea"/>
              <a:cs typeface="Noto Sans KR Medium"/>
            </a:endParaRPr>
          </a:p>
        </p:txBody>
      </p:sp>
      <p:sp>
        <p:nvSpPr>
          <p:cNvPr id="138" name="Rectangle 27"/>
          <p:cNvSpPr/>
          <p:nvPr/>
        </p:nvSpPr>
        <p:spPr>
          <a:xfrm>
            <a:off x="460569" y="1876313"/>
            <a:ext cx="2110740" cy="3416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ko-KR" sz="900" b="1" dirty="0">
                <a:solidFill>
                  <a:schemeClr val="bg1"/>
                </a:solidFill>
                <a:latin typeface="+mn-ea"/>
                <a:cs typeface="Noto Sans KR Medium"/>
              </a:rPr>
              <a:t>AS-IS </a:t>
            </a:r>
            <a:r>
              <a:rPr lang="ko-KR" altLang="en-US" sz="900" b="1" dirty="0">
                <a:solidFill>
                  <a:schemeClr val="bg1"/>
                </a:solidFill>
                <a:latin typeface="+mn-ea"/>
                <a:cs typeface="Noto Sans KR Medium"/>
              </a:rPr>
              <a:t>상황과 </a:t>
            </a:r>
            <a:endParaRPr lang="en-US" altLang="ko-KR" sz="900" b="1" dirty="0">
              <a:solidFill>
                <a:schemeClr val="bg1"/>
              </a:solidFill>
              <a:latin typeface="+mn-ea"/>
              <a:cs typeface="Noto Sans KR Medium"/>
            </a:endParaRPr>
          </a:p>
          <a:p>
            <a:pPr algn="ctr">
              <a:lnSpc>
                <a:spcPct val="90000"/>
              </a:lnSpc>
            </a:pPr>
            <a:r>
              <a:rPr lang="ko-KR" altLang="en-US" sz="900" b="1" dirty="0">
                <a:solidFill>
                  <a:schemeClr val="bg1"/>
                </a:solidFill>
                <a:latin typeface="+mn-ea"/>
                <a:cs typeface="Noto Sans KR Medium"/>
              </a:rPr>
              <a:t>성숙도 모델 매핑</a:t>
            </a:r>
            <a:endParaRPr lang="en-US" altLang="ko-KR" sz="900" b="1" dirty="0">
              <a:solidFill>
                <a:schemeClr val="bg1"/>
              </a:solidFill>
              <a:latin typeface="+mn-ea"/>
              <a:cs typeface="Noto Sans KR Medium"/>
            </a:endParaRPr>
          </a:p>
        </p:txBody>
      </p:sp>
      <p:sp>
        <p:nvSpPr>
          <p:cNvPr id="139" name="Rectangle 27"/>
          <p:cNvSpPr/>
          <p:nvPr/>
        </p:nvSpPr>
        <p:spPr>
          <a:xfrm>
            <a:off x="460569" y="2405959"/>
            <a:ext cx="211074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ko-KR" sz="1000" b="1" dirty="0">
                <a:solidFill>
                  <a:schemeClr val="bg1"/>
                </a:solidFill>
                <a:latin typeface="+mn-ea"/>
                <a:cs typeface="Noto Sans KR Medium"/>
              </a:rPr>
              <a:t>MSA </a:t>
            </a:r>
            <a:r>
              <a:rPr lang="ko-KR" altLang="en-US" sz="1000" b="1" dirty="0">
                <a:solidFill>
                  <a:schemeClr val="bg1"/>
                </a:solidFill>
                <a:latin typeface="+mn-ea"/>
                <a:cs typeface="Noto Sans KR Medium"/>
              </a:rPr>
              <a:t>아키텍처 </a:t>
            </a:r>
            <a:endParaRPr lang="en-US" altLang="ko-KR" sz="1000" b="1" dirty="0">
              <a:solidFill>
                <a:schemeClr val="bg1"/>
              </a:solidFill>
              <a:latin typeface="+mn-ea"/>
              <a:cs typeface="Noto Sans KR Medium"/>
            </a:endParaRPr>
          </a:p>
          <a:p>
            <a:pPr algn="ctr">
              <a:lnSpc>
                <a:spcPct val="90000"/>
              </a:lnSpc>
            </a:pPr>
            <a:r>
              <a:rPr lang="ko-KR" altLang="en-US" sz="1000" b="1" dirty="0">
                <a:solidFill>
                  <a:schemeClr val="bg1"/>
                </a:solidFill>
                <a:latin typeface="+mn-ea"/>
                <a:cs typeface="Noto Sans KR Medium"/>
              </a:rPr>
              <a:t>스타일 정의</a:t>
            </a:r>
            <a:endParaRPr lang="en-US" altLang="ko-KR" sz="1000" b="1" dirty="0">
              <a:solidFill>
                <a:schemeClr val="bg1"/>
              </a:solidFill>
              <a:latin typeface="+mn-ea"/>
              <a:cs typeface="Noto Sans KR Medium"/>
            </a:endParaRPr>
          </a:p>
        </p:txBody>
      </p:sp>
      <p:sp>
        <p:nvSpPr>
          <p:cNvPr id="141" name="Rectangle 27"/>
          <p:cNvSpPr/>
          <p:nvPr/>
        </p:nvSpPr>
        <p:spPr>
          <a:xfrm>
            <a:off x="460569" y="2939282"/>
            <a:ext cx="2110740" cy="21698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ko-KR" sz="900" b="1" dirty="0">
                <a:solidFill>
                  <a:schemeClr val="bg1"/>
                </a:solidFill>
                <a:latin typeface="+mn-ea"/>
                <a:cs typeface="Noto Sans KR Medium"/>
              </a:rPr>
              <a:t>MSA </a:t>
            </a:r>
            <a:r>
              <a:rPr lang="ko-KR" altLang="en-US" sz="900" b="1" dirty="0">
                <a:solidFill>
                  <a:schemeClr val="bg1"/>
                </a:solidFill>
                <a:latin typeface="+mn-ea"/>
                <a:cs typeface="Noto Sans KR Medium"/>
              </a:rPr>
              <a:t>성숙도 모델 정의</a:t>
            </a:r>
            <a:endParaRPr lang="en-US" altLang="ko-KR" sz="900" b="1" dirty="0">
              <a:solidFill>
                <a:schemeClr val="bg1"/>
              </a:solidFill>
              <a:latin typeface="+mn-ea"/>
              <a:cs typeface="Noto Sans KR Medium"/>
            </a:endParaRPr>
          </a:p>
        </p:txBody>
      </p:sp>
      <p:sp>
        <p:nvSpPr>
          <p:cNvPr id="142" name="Rectangle 27"/>
          <p:cNvSpPr/>
          <p:nvPr/>
        </p:nvSpPr>
        <p:spPr>
          <a:xfrm>
            <a:off x="460569" y="3227175"/>
            <a:ext cx="2110740" cy="21698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ko-KR" altLang="en-US" sz="900" b="1" dirty="0">
                <a:solidFill>
                  <a:schemeClr val="bg1"/>
                </a:solidFill>
                <a:latin typeface="+mn-ea"/>
                <a:cs typeface="Noto Sans KR Medium"/>
              </a:rPr>
              <a:t>마이크로서비스 </a:t>
            </a:r>
            <a:r>
              <a:rPr lang="ko-KR" altLang="en-US" sz="900" b="1" dirty="0" smtClean="0">
                <a:solidFill>
                  <a:schemeClr val="bg1"/>
                </a:solidFill>
                <a:latin typeface="+mn-ea"/>
                <a:cs typeface="Noto Sans KR Medium"/>
              </a:rPr>
              <a:t>설계 방안</a:t>
            </a:r>
            <a:endParaRPr lang="en-US" altLang="ko-KR" sz="900" b="1" dirty="0">
              <a:solidFill>
                <a:schemeClr val="bg1"/>
              </a:solidFill>
              <a:latin typeface="+mn-ea"/>
              <a:cs typeface="Noto Sans KR Medium"/>
            </a:endParaRPr>
          </a:p>
        </p:txBody>
      </p:sp>
      <p:sp>
        <p:nvSpPr>
          <p:cNvPr id="143" name="Rectangle 27"/>
          <p:cNvSpPr/>
          <p:nvPr/>
        </p:nvSpPr>
        <p:spPr>
          <a:xfrm>
            <a:off x="460569" y="3514647"/>
            <a:ext cx="2110740" cy="21698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ko-KR" altLang="en-US" sz="900" b="1" dirty="0">
                <a:solidFill>
                  <a:schemeClr val="bg1"/>
                </a:solidFill>
                <a:latin typeface="+mn-ea"/>
                <a:cs typeface="Noto Sans KR Medium"/>
              </a:rPr>
              <a:t>인터페이스 연계 방안</a:t>
            </a:r>
            <a:endParaRPr lang="en-US" altLang="ko-KR" sz="900" b="1" dirty="0">
              <a:solidFill>
                <a:schemeClr val="bg1"/>
              </a:solidFill>
              <a:latin typeface="+mn-ea"/>
              <a:cs typeface="Noto Sans KR Medium"/>
            </a:endParaRPr>
          </a:p>
        </p:txBody>
      </p:sp>
      <p:sp>
        <p:nvSpPr>
          <p:cNvPr id="144" name="Rectangle 27"/>
          <p:cNvSpPr/>
          <p:nvPr/>
        </p:nvSpPr>
        <p:spPr>
          <a:xfrm>
            <a:off x="460569" y="3804799"/>
            <a:ext cx="2110740" cy="21698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ko-KR" altLang="en-US" sz="900" b="1" dirty="0">
                <a:solidFill>
                  <a:schemeClr val="bg1"/>
                </a:solidFill>
                <a:latin typeface="+mn-ea"/>
                <a:cs typeface="Noto Sans KR Medium"/>
              </a:rPr>
              <a:t>빌드 배포 방안</a:t>
            </a:r>
            <a:endParaRPr lang="en-US" altLang="ko-KR" sz="900" b="1" dirty="0">
              <a:solidFill>
                <a:schemeClr val="bg1"/>
              </a:solidFill>
              <a:latin typeface="+mn-ea"/>
              <a:cs typeface="Noto Sans KR Medium"/>
            </a:endParaRPr>
          </a:p>
        </p:txBody>
      </p:sp>
      <p:sp>
        <p:nvSpPr>
          <p:cNvPr id="145" name="Rectangle 27"/>
          <p:cNvSpPr/>
          <p:nvPr/>
        </p:nvSpPr>
        <p:spPr>
          <a:xfrm>
            <a:off x="460569" y="4263443"/>
            <a:ext cx="2110740" cy="2308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ko-KR" altLang="en-US" sz="1000" b="1" dirty="0">
                <a:solidFill>
                  <a:schemeClr val="bg1"/>
                </a:solidFill>
                <a:latin typeface="+mn-ea"/>
                <a:cs typeface="Noto Sans KR Medium"/>
              </a:rPr>
              <a:t>상위 수준 아키텍처 정의</a:t>
            </a:r>
            <a:endParaRPr lang="en-US" altLang="ko-KR" sz="1000" b="1" dirty="0">
              <a:solidFill>
                <a:schemeClr val="bg1"/>
              </a:solidFill>
              <a:latin typeface="+mn-ea"/>
              <a:cs typeface="Noto Sans KR Medium"/>
            </a:endParaRPr>
          </a:p>
        </p:txBody>
      </p:sp>
      <p:sp>
        <p:nvSpPr>
          <p:cNvPr id="6" name="오각형 5"/>
          <p:cNvSpPr/>
          <p:nvPr/>
        </p:nvSpPr>
        <p:spPr>
          <a:xfrm>
            <a:off x="256641" y="1148806"/>
            <a:ext cx="2518597" cy="274320"/>
          </a:xfrm>
          <a:prstGeom prst="homePlat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/>
              <a:t>MSA </a:t>
            </a:r>
            <a:r>
              <a:rPr lang="ko-KR" altLang="en-US" sz="1100" b="1" dirty="0"/>
              <a:t>방향성 수립</a:t>
            </a:r>
          </a:p>
        </p:txBody>
      </p:sp>
      <p:sp>
        <p:nvSpPr>
          <p:cNvPr id="146" name="Rectangle 27"/>
          <p:cNvSpPr/>
          <p:nvPr/>
        </p:nvSpPr>
        <p:spPr>
          <a:xfrm>
            <a:off x="3364874" y="2001410"/>
            <a:ext cx="1868025" cy="3416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ko-KR" sz="900" b="1" dirty="0">
                <a:solidFill>
                  <a:schemeClr val="bg1"/>
                </a:solidFill>
                <a:latin typeface="+mn-ea"/>
                <a:cs typeface="Noto Sans KR Medium"/>
              </a:rPr>
              <a:t>MSA </a:t>
            </a:r>
            <a:r>
              <a:rPr lang="ko-KR" altLang="en-US" sz="900" b="1" dirty="0">
                <a:solidFill>
                  <a:schemeClr val="bg1"/>
                </a:solidFill>
                <a:latin typeface="+mn-ea"/>
                <a:cs typeface="Noto Sans KR Medium"/>
              </a:rPr>
              <a:t>구조 </a:t>
            </a:r>
            <a:endParaRPr lang="en-US" altLang="ko-KR" sz="900" b="1" dirty="0">
              <a:solidFill>
                <a:schemeClr val="bg1"/>
              </a:solidFill>
              <a:latin typeface="+mn-ea"/>
              <a:cs typeface="Noto Sans KR Medium"/>
            </a:endParaRPr>
          </a:p>
          <a:p>
            <a:pPr algn="ctr">
              <a:lnSpc>
                <a:spcPct val="90000"/>
              </a:lnSpc>
            </a:pPr>
            <a:r>
              <a:rPr lang="ko-KR" altLang="en-US" sz="900" b="1" dirty="0">
                <a:solidFill>
                  <a:schemeClr val="bg1"/>
                </a:solidFill>
                <a:latin typeface="+mn-ea"/>
                <a:cs typeface="Noto Sans KR Medium"/>
              </a:rPr>
              <a:t>상세 정의</a:t>
            </a:r>
            <a:endParaRPr lang="en-US" altLang="ko-KR" sz="900" b="1" dirty="0">
              <a:solidFill>
                <a:schemeClr val="bg1"/>
              </a:solidFill>
              <a:latin typeface="+mn-ea"/>
              <a:cs typeface="Noto Sans KR Medium"/>
            </a:endParaRPr>
          </a:p>
        </p:txBody>
      </p:sp>
      <p:sp>
        <p:nvSpPr>
          <p:cNvPr id="147" name="Rectangle 27"/>
          <p:cNvSpPr/>
          <p:nvPr/>
        </p:nvSpPr>
        <p:spPr>
          <a:xfrm>
            <a:off x="3364874" y="2440446"/>
            <a:ext cx="1868025" cy="3416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ko-KR" altLang="en-US" sz="900" b="1" dirty="0">
                <a:solidFill>
                  <a:schemeClr val="bg1"/>
                </a:solidFill>
                <a:latin typeface="+mn-ea"/>
                <a:cs typeface="Noto Sans KR Medium"/>
              </a:rPr>
              <a:t>인터페이스 연계방안</a:t>
            </a:r>
            <a:endParaRPr lang="en-US" altLang="ko-KR" sz="900" b="1" dirty="0">
              <a:solidFill>
                <a:schemeClr val="bg1"/>
              </a:solidFill>
              <a:latin typeface="+mn-ea"/>
              <a:cs typeface="Noto Sans KR Medium"/>
            </a:endParaRPr>
          </a:p>
          <a:p>
            <a:pPr algn="ctr">
              <a:lnSpc>
                <a:spcPct val="90000"/>
              </a:lnSpc>
            </a:pPr>
            <a:r>
              <a:rPr lang="ko-KR" altLang="en-US" sz="900" b="1" dirty="0">
                <a:solidFill>
                  <a:schemeClr val="bg1"/>
                </a:solidFill>
                <a:latin typeface="+mn-ea"/>
                <a:cs typeface="Noto Sans KR Medium"/>
              </a:rPr>
              <a:t>상세 정의</a:t>
            </a:r>
            <a:endParaRPr lang="en-US" altLang="ko-KR" sz="900" b="1" dirty="0">
              <a:solidFill>
                <a:schemeClr val="bg1"/>
              </a:solidFill>
              <a:latin typeface="+mn-ea"/>
              <a:cs typeface="Noto Sans KR Medium"/>
            </a:endParaRPr>
          </a:p>
        </p:txBody>
      </p:sp>
      <p:sp>
        <p:nvSpPr>
          <p:cNvPr id="152" name="Rectangle 27"/>
          <p:cNvSpPr/>
          <p:nvPr/>
        </p:nvSpPr>
        <p:spPr>
          <a:xfrm>
            <a:off x="3364874" y="2874822"/>
            <a:ext cx="1868025" cy="3416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ko-KR" altLang="en-US" sz="900" b="1" dirty="0">
                <a:solidFill>
                  <a:schemeClr val="bg1"/>
                </a:solidFill>
                <a:latin typeface="+mn-ea"/>
                <a:cs typeface="Noto Sans KR Medium"/>
              </a:rPr>
              <a:t>빌드</a:t>
            </a:r>
            <a:r>
              <a:rPr lang="en-US" altLang="ko-KR" sz="900" b="1" dirty="0">
                <a:solidFill>
                  <a:schemeClr val="bg1"/>
                </a:solidFill>
                <a:latin typeface="+mn-ea"/>
                <a:cs typeface="Noto Sans KR Medium"/>
              </a:rPr>
              <a:t>/</a:t>
            </a:r>
            <a:r>
              <a:rPr lang="ko-KR" altLang="en-US" sz="900" b="1" dirty="0">
                <a:solidFill>
                  <a:schemeClr val="bg1"/>
                </a:solidFill>
                <a:latin typeface="+mn-ea"/>
                <a:cs typeface="Noto Sans KR Medium"/>
              </a:rPr>
              <a:t>배포 방안</a:t>
            </a:r>
            <a:endParaRPr lang="en-US" altLang="ko-KR" sz="900" b="1" dirty="0">
              <a:solidFill>
                <a:schemeClr val="bg1"/>
              </a:solidFill>
              <a:latin typeface="+mn-ea"/>
              <a:cs typeface="Noto Sans KR Medium"/>
            </a:endParaRPr>
          </a:p>
          <a:p>
            <a:pPr algn="ctr">
              <a:lnSpc>
                <a:spcPct val="90000"/>
              </a:lnSpc>
            </a:pPr>
            <a:r>
              <a:rPr lang="ko-KR" altLang="en-US" sz="900" b="1" dirty="0">
                <a:solidFill>
                  <a:schemeClr val="bg1"/>
                </a:solidFill>
                <a:latin typeface="+mn-ea"/>
                <a:cs typeface="Noto Sans KR Medium"/>
              </a:rPr>
              <a:t>상세 정의</a:t>
            </a:r>
            <a:endParaRPr lang="en-US" altLang="ko-KR" sz="900" b="1" dirty="0">
              <a:solidFill>
                <a:schemeClr val="bg1"/>
              </a:solidFill>
              <a:latin typeface="+mn-ea"/>
              <a:cs typeface="Noto Sans KR Medium"/>
            </a:endParaRPr>
          </a:p>
        </p:txBody>
      </p:sp>
      <p:sp>
        <p:nvSpPr>
          <p:cNvPr id="153" name="Rectangle 27"/>
          <p:cNvSpPr/>
          <p:nvPr/>
        </p:nvSpPr>
        <p:spPr>
          <a:xfrm>
            <a:off x="3364874" y="3510235"/>
            <a:ext cx="1868025" cy="2308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ko-KR" altLang="en-US" sz="1000" b="1" dirty="0">
                <a:solidFill>
                  <a:schemeClr val="bg1"/>
                </a:solidFill>
                <a:latin typeface="+mn-ea"/>
                <a:cs typeface="Noto Sans KR Medium"/>
              </a:rPr>
              <a:t>구체적 아키텍처 정의</a:t>
            </a:r>
            <a:endParaRPr lang="en-US" altLang="ko-KR" sz="1000" b="1" dirty="0">
              <a:solidFill>
                <a:schemeClr val="bg1"/>
              </a:solidFill>
              <a:latin typeface="+mn-ea"/>
              <a:cs typeface="Noto Sans KR Medium"/>
            </a:endParaRPr>
          </a:p>
        </p:txBody>
      </p:sp>
      <p:sp>
        <p:nvSpPr>
          <p:cNvPr id="154" name="오각형 153"/>
          <p:cNvSpPr/>
          <p:nvPr/>
        </p:nvSpPr>
        <p:spPr>
          <a:xfrm>
            <a:off x="3070860" y="1148807"/>
            <a:ext cx="2456052" cy="274320"/>
          </a:xfrm>
          <a:prstGeom prst="homePlat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/>
              <a:t>MSA </a:t>
            </a:r>
            <a:r>
              <a:rPr lang="ko-KR" altLang="en-US" sz="1100" b="1" dirty="0"/>
              <a:t>적용 방안 수립</a:t>
            </a:r>
          </a:p>
        </p:txBody>
      </p:sp>
      <p:grpSp>
        <p:nvGrpSpPr>
          <p:cNvPr id="175" name="그룹 174"/>
          <p:cNvGrpSpPr/>
          <p:nvPr/>
        </p:nvGrpSpPr>
        <p:grpSpPr>
          <a:xfrm>
            <a:off x="5837076" y="1685845"/>
            <a:ext cx="2615106" cy="807879"/>
            <a:chOff x="5798976" y="1824317"/>
            <a:chExt cx="2615106" cy="807879"/>
          </a:xfrm>
        </p:grpSpPr>
        <p:sp>
          <p:nvSpPr>
            <p:cNvPr id="155" name="Rectangle 27"/>
            <p:cNvSpPr/>
            <p:nvPr/>
          </p:nvSpPr>
          <p:spPr>
            <a:xfrm>
              <a:off x="6075436" y="1824317"/>
              <a:ext cx="2062186" cy="23083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ko-KR" altLang="en-US" sz="1000" b="1" dirty="0">
                  <a:solidFill>
                    <a:schemeClr val="bg1"/>
                  </a:solidFill>
                  <a:latin typeface="+mn-ea"/>
                  <a:cs typeface="Noto Sans KR Medium"/>
                </a:rPr>
                <a:t>설계 지침 작성</a:t>
              </a:r>
              <a:endParaRPr lang="en-US" altLang="ko-KR" sz="1000" b="1" dirty="0">
                <a:solidFill>
                  <a:schemeClr val="bg1"/>
                </a:solidFill>
                <a:latin typeface="+mn-ea"/>
                <a:cs typeface="Noto Sans KR Medium"/>
              </a:endParaRPr>
            </a:p>
          </p:txBody>
        </p:sp>
        <p:sp>
          <p:nvSpPr>
            <p:cNvPr id="156" name="Rectangle 27"/>
            <p:cNvSpPr/>
            <p:nvPr/>
          </p:nvSpPr>
          <p:spPr>
            <a:xfrm>
              <a:off x="5798976" y="2165915"/>
              <a:ext cx="2615106" cy="46628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marL="171450" indent="-171450">
                <a:lnSpc>
                  <a:spcPct val="90000"/>
                </a:lnSpc>
                <a:buFont typeface="Wingdings" panose="05000000000000000000" pitchFamily="2" charset="2"/>
                <a:buChar char="ü"/>
              </a:pPr>
              <a:r>
                <a:rPr lang="en-US" altLang="ko-KR" sz="900" b="1" dirty="0">
                  <a:solidFill>
                    <a:schemeClr val="bg1"/>
                  </a:solidFill>
                  <a:latin typeface="+mn-ea"/>
                  <a:cs typeface="Noto Sans KR Medium"/>
                </a:rPr>
                <a:t>MSA </a:t>
              </a:r>
              <a:r>
                <a:rPr lang="ko-KR" altLang="en-US" sz="900" b="1" dirty="0">
                  <a:solidFill>
                    <a:schemeClr val="bg1"/>
                  </a:solidFill>
                  <a:latin typeface="+mn-ea"/>
                  <a:cs typeface="Noto Sans KR Medium"/>
                </a:rPr>
                <a:t>선정 시  고려 사항</a:t>
              </a:r>
              <a:endParaRPr lang="en-US" altLang="ko-KR" sz="900" b="1" dirty="0">
                <a:solidFill>
                  <a:schemeClr val="bg1"/>
                </a:solidFill>
                <a:latin typeface="+mn-ea"/>
                <a:cs typeface="Noto Sans KR Medium"/>
              </a:endParaRPr>
            </a:p>
            <a:p>
              <a:pPr marL="171450" indent="-171450">
                <a:lnSpc>
                  <a:spcPct val="90000"/>
                </a:lnSpc>
                <a:buFont typeface="Wingdings" panose="05000000000000000000" pitchFamily="2" charset="2"/>
                <a:buChar char="ü"/>
              </a:pPr>
              <a:r>
                <a:rPr lang="ko-KR" altLang="en-US" sz="900" b="1" dirty="0">
                  <a:solidFill>
                    <a:schemeClr val="bg1"/>
                  </a:solidFill>
                  <a:latin typeface="+mn-ea"/>
                  <a:cs typeface="Noto Sans KR Medium"/>
                </a:rPr>
                <a:t>마이크로서비스 설계 가이드</a:t>
              </a:r>
              <a:endParaRPr lang="en-US" altLang="ko-KR" sz="900" b="1" dirty="0">
                <a:solidFill>
                  <a:schemeClr val="bg1"/>
                </a:solidFill>
                <a:latin typeface="+mn-ea"/>
                <a:cs typeface="Noto Sans KR Medium"/>
              </a:endParaRPr>
            </a:p>
            <a:p>
              <a:pPr marL="171450" indent="-171450">
                <a:lnSpc>
                  <a:spcPct val="90000"/>
                </a:lnSpc>
                <a:buFont typeface="Wingdings" panose="05000000000000000000" pitchFamily="2" charset="2"/>
                <a:buChar char="ü"/>
              </a:pPr>
              <a:r>
                <a:rPr lang="ko-KR" altLang="en-US" sz="900" b="1" dirty="0">
                  <a:solidFill>
                    <a:schemeClr val="bg1"/>
                  </a:solidFill>
                  <a:latin typeface="+mn-ea"/>
                  <a:cs typeface="Noto Sans KR Medium"/>
                </a:rPr>
                <a:t>서비스 별 식별 가이드</a:t>
              </a:r>
              <a:endParaRPr lang="en-US" altLang="ko-KR" sz="900" b="1" dirty="0">
                <a:solidFill>
                  <a:schemeClr val="bg1"/>
                </a:solidFill>
                <a:latin typeface="+mn-ea"/>
                <a:cs typeface="Noto Sans KR Medium"/>
              </a:endParaRPr>
            </a:p>
          </p:txBody>
        </p:sp>
      </p:grpSp>
      <p:grpSp>
        <p:nvGrpSpPr>
          <p:cNvPr id="174" name="그룹 173"/>
          <p:cNvGrpSpPr/>
          <p:nvPr/>
        </p:nvGrpSpPr>
        <p:grpSpPr>
          <a:xfrm>
            <a:off x="5837076" y="2755045"/>
            <a:ext cx="2615106" cy="683230"/>
            <a:chOff x="5798976" y="2796302"/>
            <a:chExt cx="2615106" cy="683230"/>
          </a:xfrm>
        </p:grpSpPr>
        <p:sp>
          <p:nvSpPr>
            <p:cNvPr id="157" name="Rectangle 27"/>
            <p:cNvSpPr/>
            <p:nvPr/>
          </p:nvSpPr>
          <p:spPr>
            <a:xfrm>
              <a:off x="6075436" y="2796302"/>
              <a:ext cx="2062186" cy="23083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ko-KR" altLang="en-US" sz="1000" b="1" dirty="0">
                  <a:solidFill>
                    <a:schemeClr val="bg1"/>
                  </a:solidFill>
                  <a:latin typeface="+mn-ea"/>
                  <a:cs typeface="Noto Sans KR Medium"/>
                </a:rPr>
                <a:t>개발 가이드 작성</a:t>
              </a:r>
              <a:endParaRPr lang="en-US" altLang="ko-KR" sz="1000" b="1" dirty="0">
                <a:solidFill>
                  <a:schemeClr val="bg1"/>
                </a:solidFill>
                <a:latin typeface="+mn-ea"/>
                <a:cs typeface="Noto Sans KR Medium"/>
              </a:endParaRPr>
            </a:p>
          </p:txBody>
        </p:sp>
        <p:sp>
          <p:nvSpPr>
            <p:cNvPr id="158" name="Rectangle 27"/>
            <p:cNvSpPr/>
            <p:nvPr/>
          </p:nvSpPr>
          <p:spPr>
            <a:xfrm>
              <a:off x="5798976" y="3137900"/>
              <a:ext cx="2615106" cy="34163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marL="171450" indent="-171450">
                <a:lnSpc>
                  <a:spcPct val="90000"/>
                </a:lnSpc>
                <a:buFont typeface="Wingdings" panose="05000000000000000000" pitchFamily="2" charset="2"/>
                <a:buChar char="ü"/>
              </a:pPr>
              <a:r>
                <a:rPr lang="en-US" altLang="ko-KR" sz="900" b="1" dirty="0">
                  <a:solidFill>
                    <a:schemeClr val="bg1"/>
                  </a:solidFill>
                  <a:latin typeface="+mn-ea"/>
                  <a:cs typeface="Noto Sans KR Medium"/>
                </a:rPr>
                <a:t>Devops tool, MSA studio </a:t>
              </a:r>
              <a:r>
                <a:rPr lang="ko-KR" altLang="en-US" sz="900" b="1" dirty="0">
                  <a:solidFill>
                    <a:schemeClr val="bg1"/>
                  </a:solidFill>
                  <a:latin typeface="+mn-ea"/>
                  <a:cs typeface="Noto Sans KR Medium"/>
                </a:rPr>
                <a:t>이용 가이드</a:t>
              </a:r>
              <a:endParaRPr lang="en-US" altLang="ko-KR" sz="900" b="1" dirty="0">
                <a:solidFill>
                  <a:schemeClr val="bg1"/>
                </a:solidFill>
                <a:latin typeface="+mn-ea"/>
                <a:cs typeface="Noto Sans KR Medium"/>
              </a:endParaRPr>
            </a:p>
            <a:p>
              <a:pPr marL="171450" indent="-171450">
                <a:lnSpc>
                  <a:spcPct val="90000"/>
                </a:lnSpc>
                <a:buFont typeface="Wingdings" panose="05000000000000000000" pitchFamily="2" charset="2"/>
                <a:buChar char="ü"/>
              </a:pPr>
              <a:r>
                <a:rPr lang="ko-KR" altLang="en-US" sz="900" b="1" dirty="0">
                  <a:solidFill>
                    <a:schemeClr val="bg1"/>
                  </a:solidFill>
                  <a:latin typeface="+mn-ea"/>
                  <a:cs typeface="Noto Sans KR Medium"/>
                </a:rPr>
                <a:t>마이크로서비스 코딩 가이드</a:t>
              </a:r>
              <a:r>
                <a:rPr lang="en-US" altLang="ko-KR" sz="900" b="1" dirty="0">
                  <a:solidFill>
                    <a:schemeClr val="bg1"/>
                  </a:solidFill>
                  <a:latin typeface="+mn-ea"/>
                  <a:cs typeface="Noto Sans KR Medium"/>
                </a:rPr>
                <a:t> </a:t>
              </a:r>
            </a:p>
          </p:txBody>
        </p:sp>
      </p:grpSp>
      <p:sp>
        <p:nvSpPr>
          <p:cNvPr id="159" name="오각형 158"/>
          <p:cNvSpPr/>
          <p:nvPr/>
        </p:nvSpPr>
        <p:spPr>
          <a:xfrm>
            <a:off x="5769964" y="1154595"/>
            <a:ext cx="2749330" cy="274320"/>
          </a:xfrm>
          <a:prstGeom prst="homePlat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/>
              <a:t>설계 지침 및 </a:t>
            </a:r>
            <a:r>
              <a:rPr lang="ko-KR" altLang="en-US" sz="1100" b="1" dirty="0" smtClean="0"/>
              <a:t>개발 가이드 </a:t>
            </a:r>
            <a:r>
              <a:rPr lang="ko-KR" altLang="en-US" sz="1100" b="1" dirty="0"/>
              <a:t>작성</a:t>
            </a:r>
          </a:p>
        </p:txBody>
      </p:sp>
      <p:grpSp>
        <p:nvGrpSpPr>
          <p:cNvPr id="173" name="그룹 172"/>
          <p:cNvGrpSpPr/>
          <p:nvPr/>
        </p:nvGrpSpPr>
        <p:grpSpPr>
          <a:xfrm>
            <a:off x="5837076" y="3699596"/>
            <a:ext cx="2615106" cy="683229"/>
            <a:chOff x="5798976" y="3712218"/>
            <a:chExt cx="2615106" cy="683229"/>
          </a:xfrm>
        </p:grpSpPr>
        <p:sp>
          <p:nvSpPr>
            <p:cNvPr id="160" name="Rectangle 27"/>
            <p:cNvSpPr/>
            <p:nvPr/>
          </p:nvSpPr>
          <p:spPr>
            <a:xfrm>
              <a:off x="6075436" y="3712218"/>
              <a:ext cx="2062186" cy="23083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ko-KR" altLang="en-US" sz="1000" b="1" dirty="0">
                  <a:solidFill>
                    <a:schemeClr val="bg1"/>
                  </a:solidFill>
                  <a:latin typeface="+mn-ea"/>
                  <a:cs typeface="Noto Sans KR Medium"/>
                </a:rPr>
                <a:t>개발 환경 구축</a:t>
              </a:r>
              <a:endParaRPr lang="en-US" altLang="ko-KR" sz="1000" b="1" dirty="0">
                <a:solidFill>
                  <a:schemeClr val="bg1"/>
                </a:solidFill>
                <a:latin typeface="+mn-ea"/>
                <a:cs typeface="Noto Sans KR Medium"/>
              </a:endParaRPr>
            </a:p>
          </p:txBody>
        </p:sp>
        <p:sp>
          <p:nvSpPr>
            <p:cNvPr id="162" name="Rectangle 27"/>
            <p:cNvSpPr/>
            <p:nvPr/>
          </p:nvSpPr>
          <p:spPr>
            <a:xfrm>
              <a:off x="5798976" y="4053815"/>
              <a:ext cx="2615106" cy="34163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marL="171450" indent="-171450">
                <a:lnSpc>
                  <a:spcPct val="90000"/>
                </a:lnSpc>
                <a:buFont typeface="Wingdings" panose="05000000000000000000" pitchFamily="2" charset="2"/>
                <a:buChar char="ü"/>
              </a:pPr>
              <a:r>
                <a:rPr lang="en-US" altLang="ko-KR" sz="900" b="1" dirty="0">
                  <a:solidFill>
                    <a:schemeClr val="bg1"/>
                  </a:solidFill>
                  <a:latin typeface="+mn-ea"/>
                  <a:cs typeface="Noto Sans KR Medium"/>
                </a:rPr>
                <a:t>Devops tool, MSA studio </a:t>
              </a:r>
              <a:r>
                <a:rPr lang="ko-KR" altLang="en-US" sz="900" b="1" dirty="0">
                  <a:solidFill>
                    <a:schemeClr val="bg1"/>
                  </a:solidFill>
                  <a:latin typeface="+mn-ea"/>
                  <a:cs typeface="Noto Sans KR Medium"/>
                </a:rPr>
                <a:t>설치</a:t>
              </a:r>
              <a:r>
                <a:rPr lang="en-US" altLang="ko-KR" sz="900" b="1" dirty="0">
                  <a:solidFill>
                    <a:schemeClr val="bg1"/>
                  </a:solidFill>
                  <a:latin typeface="+mn-ea"/>
                  <a:cs typeface="Noto Sans KR Medium"/>
                </a:rPr>
                <a:t>/</a:t>
              </a:r>
              <a:r>
                <a:rPr lang="ko-KR" altLang="en-US" sz="900" b="1" dirty="0">
                  <a:solidFill>
                    <a:schemeClr val="bg1"/>
                  </a:solidFill>
                  <a:latin typeface="+mn-ea"/>
                  <a:cs typeface="Noto Sans KR Medium"/>
                </a:rPr>
                <a:t>테스트</a:t>
              </a:r>
              <a:endParaRPr lang="en-US" altLang="ko-KR" sz="900" b="1" dirty="0">
                <a:solidFill>
                  <a:schemeClr val="bg1"/>
                </a:solidFill>
                <a:latin typeface="+mn-ea"/>
                <a:cs typeface="Noto Sans KR Medium"/>
              </a:endParaRPr>
            </a:p>
            <a:p>
              <a:pPr marL="171450" indent="-171450">
                <a:lnSpc>
                  <a:spcPct val="90000"/>
                </a:lnSpc>
                <a:buFont typeface="Wingdings" panose="05000000000000000000" pitchFamily="2" charset="2"/>
                <a:buChar char="ü"/>
              </a:pPr>
              <a:r>
                <a:rPr lang="ko-KR" altLang="en-US" sz="900" b="1" dirty="0">
                  <a:solidFill>
                    <a:schemeClr val="bg1"/>
                  </a:solidFill>
                  <a:latin typeface="+mn-ea"/>
                  <a:cs typeface="Noto Sans KR Medium"/>
                </a:rPr>
                <a:t>형상관리</a:t>
              </a:r>
              <a:r>
                <a:rPr lang="en-US" altLang="ko-KR" sz="900" b="1" dirty="0">
                  <a:solidFill>
                    <a:schemeClr val="bg1"/>
                  </a:solidFill>
                  <a:latin typeface="+mn-ea"/>
                  <a:cs typeface="Noto Sans KR Medium"/>
                </a:rPr>
                <a:t>/</a:t>
              </a:r>
              <a:r>
                <a:rPr lang="ko-KR" altLang="en-US" sz="900" b="1" dirty="0">
                  <a:solidFill>
                    <a:schemeClr val="bg1"/>
                  </a:solidFill>
                  <a:latin typeface="+mn-ea"/>
                  <a:cs typeface="Noto Sans KR Medium"/>
                </a:rPr>
                <a:t>품질</a:t>
              </a:r>
              <a:r>
                <a:rPr lang="en-US" altLang="ko-KR" sz="900" b="1" dirty="0">
                  <a:solidFill>
                    <a:schemeClr val="bg1"/>
                  </a:solidFill>
                  <a:latin typeface="+mn-ea"/>
                  <a:cs typeface="Noto Sans KR Medium"/>
                </a:rPr>
                <a:t>/</a:t>
              </a:r>
              <a:r>
                <a:rPr lang="ko-KR" altLang="en-US" sz="900" b="1" dirty="0">
                  <a:solidFill>
                    <a:schemeClr val="bg1"/>
                  </a:solidFill>
                  <a:latin typeface="+mn-ea"/>
                  <a:cs typeface="Noto Sans KR Medium"/>
                </a:rPr>
                <a:t>테스트 </a:t>
              </a:r>
              <a:r>
                <a:rPr lang="en-US" altLang="ko-KR" sz="900" b="1" dirty="0">
                  <a:solidFill>
                    <a:schemeClr val="bg1"/>
                  </a:solidFill>
                  <a:latin typeface="+mn-ea"/>
                  <a:cs typeface="Noto Sans KR Medium"/>
                </a:rPr>
                <a:t>3</a:t>
              </a:r>
              <a:r>
                <a:rPr lang="en-US" altLang="ko-KR" sz="900" b="1" baseline="30000" dirty="0">
                  <a:solidFill>
                    <a:schemeClr val="bg1"/>
                  </a:solidFill>
                  <a:latin typeface="+mn-ea"/>
                  <a:cs typeface="Noto Sans KR Medium"/>
                </a:rPr>
                <a:t>rd</a:t>
              </a:r>
              <a:r>
                <a:rPr lang="en-US" altLang="ko-KR" sz="900" b="1" dirty="0">
                  <a:solidFill>
                    <a:schemeClr val="bg1"/>
                  </a:solidFill>
                  <a:latin typeface="+mn-ea"/>
                  <a:cs typeface="Noto Sans KR Medium"/>
                </a:rPr>
                <a:t> party </a:t>
              </a:r>
              <a:r>
                <a:rPr lang="ko-KR" altLang="en-US" sz="900" b="1" dirty="0">
                  <a:solidFill>
                    <a:schemeClr val="bg1"/>
                  </a:solidFill>
                  <a:latin typeface="+mn-ea"/>
                  <a:cs typeface="Noto Sans KR Medium"/>
                </a:rPr>
                <a:t>도구 연계</a:t>
              </a:r>
              <a:endParaRPr lang="en-US" altLang="ko-KR" sz="900" b="1" dirty="0">
                <a:solidFill>
                  <a:schemeClr val="bg1"/>
                </a:solidFill>
                <a:latin typeface="+mn-ea"/>
                <a:cs typeface="Noto Sans KR Medium"/>
              </a:endParaRPr>
            </a:p>
          </p:txBody>
        </p:sp>
      </p:grpSp>
      <p:cxnSp>
        <p:nvCxnSpPr>
          <p:cNvPr id="11" name="직선 화살표 연결선 10"/>
          <p:cNvCxnSpPr/>
          <p:nvPr/>
        </p:nvCxnSpPr>
        <p:spPr>
          <a:xfrm>
            <a:off x="1515939" y="1760939"/>
            <a:ext cx="0" cy="1153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직선 화살표 연결선 162"/>
          <p:cNvCxnSpPr/>
          <p:nvPr/>
        </p:nvCxnSpPr>
        <p:spPr>
          <a:xfrm>
            <a:off x="1515939" y="2217945"/>
            <a:ext cx="0" cy="188014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직선 화살표 연결선 163"/>
          <p:cNvCxnSpPr/>
          <p:nvPr/>
        </p:nvCxnSpPr>
        <p:spPr>
          <a:xfrm>
            <a:off x="1515939" y="4021781"/>
            <a:ext cx="0" cy="241662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직선 화살표 연결선 164"/>
          <p:cNvCxnSpPr/>
          <p:nvPr/>
        </p:nvCxnSpPr>
        <p:spPr>
          <a:xfrm>
            <a:off x="4298886" y="3216454"/>
            <a:ext cx="0" cy="293781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-2487" y="176166"/>
            <a:ext cx="3089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 latinLnBrk="0"/>
            <a:r>
              <a:rPr lang="en-US" sz="1800" b="1" spc="-113" dirty="0" smtClean="0">
                <a:solidFill>
                  <a:srgbClr val="3343A1"/>
                </a:solidFill>
                <a:cs typeface="Noto Sans KR Medium"/>
              </a:rPr>
              <a:t>MSA (Micro Service Architect)</a:t>
            </a:r>
            <a:endParaRPr lang="en-US" sz="1800" b="1" spc="-113" dirty="0">
              <a:solidFill>
                <a:srgbClr val="3343A1"/>
              </a:solidFill>
              <a:cs typeface="Noto Sans KR Medium"/>
            </a:endParaRPr>
          </a:p>
        </p:txBody>
      </p:sp>
    </p:spTree>
    <p:extLst>
      <p:ext uri="{BB962C8B-B14F-4D97-AF65-F5344CB8AC3E}">
        <p14:creationId xmlns:p14="http://schemas.microsoft.com/office/powerpoint/2010/main" val="349741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5100"/>
          <p:cNvSpPr/>
          <p:nvPr/>
        </p:nvSpPr>
        <p:spPr>
          <a:xfrm>
            <a:off x="267621" y="3427657"/>
            <a:ext cx="8192074" cy="1276610"/>
          </a:xfrm>
          <a:custGeom>
            <a:avLst/>
            <a:gdLst/>
            <a:ahLst/>
            <a:cxnLst/>
            <a:rect l="0" t="0" r="0" b="0"/>
            <a:pathLst>
              <a:path w="9073896" h="1889760">
                <a:moveTo>
                  <a:pt x="0" y="1889760"/>
                </a:moveTo>
                <a:lnTo>
                  <a:pt x="9073896" y="1889760"/>
                </a:lnTo>
                <a:lnTo>
                  <a:pt x="907389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lt1"/>
              </a:solidFill>
            </a:endParaRPr>
          </a:p>
        </p:txBody>
      </p:sp>
      <p:sp>
        <p:nvSpPr>
          <p:cNvPr id="52" name="직사각형 22"/>
          <p:cNvSpPr/>
          <p:nvPr/>
        </p:nvSpPr>
        <p:spPr>
          <a:xfrm>
            <a:off x="680" y="696128"/>
            <a:ext cx="9139241" cy="216024"/>
          </a:xfrm>
          <a:prstGeom prst="rect">
            <a:avLst/>
          </a:prstGeom>
          <a:solidFill>
            <a:srgbClr val="3343A1"/>
          </a:solidFill>
          <a:ln w="9525">
            <a:solidFill>
              <a:srgbClr val="3350A1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200" b="1" dirty="0">
                <a:solidFill>
                  <a:prstClr val="white"/>
                </a:solidFill>
              </a:rPr>
              <a:t>클라우드 </a:t>
            </a:r>
            <a:r>
              <a:rPr lang="ko-KR" altLang="en-US" sz="1200" b="1" dirty="0" err="1">
                <a:solidFill>
                  <a:prstClr val="white"/>
                </a:solidFill>
              </a:rPr>
              <a:t>네이티브에</a:t>
            </a:r>
            <a:r>
              <a:rPr lang="ko-KR" altLang="en-US" sz="1200" b="1" dirty="0">
                <a:solidFill>
                  <a:prstClr val="white"/>
                </a:solidFill>
              </a:rPr>
              <a:t> 적합한 업무</a:t>
            </a:r>
            <a:r>
              <a:rPr lang="en-US" altLang="ko-KR" sz="1200" b="1" dirty="0">
                <a:solidFill>
                  <a:prstClr val="white"/>
                </a:solidFill>
              </a:rPr>
              <a:t>?</a:t>
            </a:r>
            <a:endParaRPr lang="ko-KR" altLang="en-US" sz="1200" b="1" dirty="0">
              <a:solidFill>
                <a:prstClr val="white"/>
              </a:solidFill>
            </a:endParaRPr>
          </a:p>
        </p:txBody>
      </p:sp>
      <p:sp>
        <p:nvSpPr>
          <p:cNvPr id="9" name="AutoShape 2" descr="Image result for pivotal container servi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6" name="모서리가 둥근 직사각형 55"/>
          <p:cNvSpPr/>
          <p:nvPr/>
        </p:nvSpPr>
        <p:spPr>
          <a:xfrm>
            <a:off x="267621" y="1152490"/>
            <a:ext cx="2006958" cy="539171"/>
          </a:xfrm>
          <a:prstGeom prst="roundRect">
            <a:avLst>
              <a:gd name="adj" fmla="val 13244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/>
              <a:t>강력한 모듈화</a:t>
            </a:r>
          </a:p>
        </p:txBody>
      </p:sp>
      <p:sp>
        <p:nvSpPr>
          <p:cNvPr id="57" name="모서리가 둥근 직사각형 56"/>
          <p:cNvSpPr/>
          <p:nvPr/>
        </p:nvSpPr>
        <p:spPr>
          <a:xfrm>
            <a:off x="2317540" y="1152490"/>
            <a:ext cx="2006958" cy="539171"/>
          </a:xfrm>
          <a:prstGeom prst="roundRect">
            <a:avLst>
              <a:gd name="adj" fmla="val 13244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/>
              <a:t>대체성</a:t>
            </a:r>
          </a:p>
        </p:txBody>
      </p:sp>
      <p:sp>
        <p:nvSpPr>
          <p:cNvPr id="59" name="모서리가 둥근 직사각형 58"/>
          <p:cNvSpPr/>
          <p:nvPr/>
        </p:nvSpPr>
        <p:spPr>
          <a:xfrm>
            <a:off x="4376862" y="1152490"/>
            <a:ext cx="2006958" cy="539171"/>
          </a:xfrm>
          <a:prstGeom prst="roundRect">
            <a:avLst>
              <a:gd name="adj" fmla="val 13244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/>
              <a:t>레거시 어플리케이션</a:t>
            </a:r>
          </a:p>
        </p:txBody>
      </p:sp>
      <p:sp>
        <p:nvSpPr>
          <p:cNvPr id="60" name="모서리가 둥근 직사각형 59"/>
          <p:cNvSpPr/>
          <p:nvPr/>
        </p:nvSpPr>
        <p:spPr>
          <a:xfrm>
            <a:off x="267621" y="2255984"/>
            <a:ext cx="2006958" cy="539171"/>
          </a:xfrm>
          <a:prstGeom prst="roundRect">
            <a:avLst>
              <a:gd name="adj" fmla="val 13244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/>
              <a:t>빠른 개발</a:t>
            </a:r>
          </a:p>
        </p:txBody>
      </p:sp>
      <p:sp>
        <p:nvSpPr>
          <p:cNvPr id="61" name="모서리가 둥근 직사각형 60"/>
          <p:cNvSpPr/>
          <p:nvPr/>
        </p:nvSpPr>
        <p:spPr>
          <a:xfrm>
            <a:off x="2317540" y="2255984"/>
            <a:ext cx="2006958" cy="539171"/>
          </a:xfrm>
          <a:prstGeom prst="roundRect">
            <a:avLst>
              <a:gd name="adj" fmla="val 13244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/>
              <a:t>자유로운 기술 선택</a:t>
            </a:r>
          </a:p>
        </p:txBody>
      </p:sp>
      <p:sp>
        <p:nvSpPr>
          <p:cNvPr id="64" name="모서리가 둥근 직사각형 63"/>
          <p:cNvSpPr/>
          <p:nvPr/>
        </p:nvSpPr>
        <p:spPr>
          <a:xfrm>
            <a:off x="4376862" y="2255984"/>
            <a:ext cx="2006958" cy="539171"/>
          </a:xfrm>
          <a:prstGeom prst="roundRect">
            <a:avLst>
              <a:gd name="adj" fmla="val 13244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/>
              <a:t>지속적인 </a:t>
            </a:r>
            <a:endParaRPr lang="en-US" altLang="ko-KR" b="1" dirty="0"/>
          </a:p>
          <a:p>
            <a:pPr algn="ctr"/>
            <a:r>
              <a:rPr lang="ko-KR" altLang="en-US" b="1" dirty="0"/>
              <a:t>개발</a:t>
            </a:r>
            <a:r>
              <a:rPr lang="en-US" altLang="ko-KR" b="1" dirty="0"/>
              <a:t>/</a:t>
            </a:r>
            <a:r>
              <a:rPr lang="ko-KR" altLang="en-US" b="1" dirty="0"/>
              <a:t>운영 배포</a:t>
            </a:r>
          </a:p>
        </p:txBody>
      </p:sp>
      <p:sp>
        <p:nvSpPr>
          <p:cNvPr id="65" name="직사각형 64"/>
          <p:cNvSpPr/>
          <p:nvPr/>
        </p:nvSpPr>
        <p:spPr>
          <a:xfrm>
            <a:off x="320884" y="1632851"/>
            <a:ext cx="1900433" cy="567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lvl="0" indent="-269875" latinLnBrk="0">
              <a:lnSpc>
                <a:spcPct val="150000"/>
              </a:lnSpc>
              <a:buClr>
                <a:srgbClr val="2D2D2D"/>
              </a:buClr>
              <a:buSzPts val="1400"/>
              <a:buFont typeface="Wingdings" panose="05000000000000000000" pitchFamily="2" charset="2"/>
              <a:buChar char="Ø"/>
            </a:pPr>
            <a:r>
              <a:rPr lang="ko-KR" altLang="en-US" sz="1100" b="1" dirty="0">
                <a:solidFill>
                  <a:srgbClr val="2D2D2D"/>
                </a:solidFill>
                <a:latin typeface="+mn-ea"/>
              </a:rPr>
              <a:t>의존성 최소화</a:t>
            </a:r>
            <a:endParaRPr lang="en-US" altLang="ko-KR" sz="1100" b="1" dirty="0">
              <a:solidFill>
                <a:srgbClr val="2D2D2D"/>
              </a:solidFill>
              <a:latin typeface="+mn-ea"/>
            </a:endParaRPr>
          </a:p>
          <a:p>
            <a:pPr marL="269875" lvl="0" indent="-269875" latinLnBrk="0">
              <a:lnSpc>
                <a:spcPct val="150000"/>
              </a:lnSpc>
              <a:buClr>
                <a:srgbClr val="2D2D2D"/>
              </a:buClr>
              <a:buSzPts val="1400"/>
              <a:buFont typeface="Wingdings" panose="05000000000000000000" pitchFamily="2" charset="2"/>
              <a:buChar char="Ø"/>
            </a:pPr>
            <a:r>
              <a:rPr lang="ko-KR" altLang="en-US" sz="1100" b="1" dirty="0">
                <a:solidFill>
                  <a:srgbClr val="2D2D2D"/>
                </a:solidFill>
                <a:latin typeface="+mn-ea"/>
              </a:rPr>
              <a:t>독립적인 확장</a:t>
            </a:r>
            <a:endParaRPr lang="en-US" altLang="ko-KR" sz="1100" b="1" dirty="0">
              <a:solidFill>
                <a:srgbClr val="2D2D2D"/>
              </a:solidFill>
              <a:latin typeface="+mn-ea"/>
            </a:endParaRPr>
          </a:p>
        </p:txBody>
      </p:sp>
      <p:sp>
        <p:nvSpPr>
          <p:cNvPr id="66" name="직사각형 65"/>
          <p:cNvSpPr/>
          <p:nvPr/>
        </p:nvSpPr>
        <p:spPr>
          <a:xfrm>
            <a:off x="2370803" y="1632851"/>
            <a:ext cx="1900433" cy="313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lvl="0" indent="-269875" latinLnBrk="0">
              <a:lnSpc>
                <a:spcPct val="150000"/>
              </a:lnSpc>
              <a:buClr>
                <a:srgbClr val="2D2D2D"/>
              </a:buClr>
              <a:buSzPts val="1400"/>
              <a:buFont typeface="Wingdings" panose="05000000000000000000" pitchFamily="2" charset="2"/>
              <a:buChar char="Ø"/>
            </a:pPr>
            <a:r>
              <a:rPr lang="ko-KR" altLang="en-US" sz="1100" b="1" dirty="0">
                <a:solidFill>
                  <a:srgbClr val="2D2D2D"/>
                </a:solidFill>
                <a:latin typeface="+mn-ea"/>
              </a:rPr>
              <a:t>손쉬운 교체</a:t>
            </a:r>
            <a:endParaRPr lang="en-US" altLang="ko-KR" sz="1100" b="1" dirty="0">
              <a:solidFill>
                <a:srgbClr val="2D2D2D"/>
              </a:solidFill>
              <a:latin typeface="+mn-ea"/>
            </a:endParaRPr>
          </a:p>
        </p:txBody>
      </p:sp>
      <p:sp>
        <p:nvSpPr>
          <p:cNvPr id="67" name="직사각형 66"/>
          <p:cNvSpPr/>
          <p:nvPr/>
        </p:nvSpPr>
        <p:spPr>
          <a:xfrm>
            <a:off x="4430124" y="1632851"/>
            <a:ext cx="1900433" cy="567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lvl="0" indent="-269875" latinLnBrk="0">
              <a:lnSpc>
                <a:spcPct val="150000"/>
              </a:lnSpc>
              <a:buClr>
                <a:srgbClr val="2D2D2D"/>
              </a:buClr>
              <a:buSzPts val="1400"/>
              <a:buFont typeface="Wingdings" panose="05000000000000000000" pitchFamily="2" charset="2"/>
              <a:buChar char="Ø"/>
            </a:pPr>
            <a:r>
              <a:rPr lang="ko-KR" altLang="en-US" sz="1100" b="1" dirty="0">
                <a:solidFill>
                  <a:srgbClr val="2D2D2D"/>
                </a:solidFill>
                <a:latin typeface="+mn-ea"/>
              </a:rPr>
              <a:t>기존 어플리케이션에 추가 개발</a:t>
            </a:r>
            <a:endParaRPr lang="en-US" altLang="ko-KR" sz="1100" b="1" dirty="0">
              <a:solidFill>
                <a:srgbClr val="2D2D2D"/>
              </a:solidFill>
              <a:latin typeface="+mn-ea"/>
            </a:endParaRPr>
          </a:p>
        </p:txBody>
      </p:sp>
      <p:sp>
        <p:nvSpPr>
          <p:cNvPr id="68" name="직사각형 67"/>
          <p:cNvSpPr/>
          <p:nvPr/>
        </p:nvSpPr>
        <p:spPr>
          <a:xfrm>
            <a:off x="311249" y="2740324"/>
            <a:ext cx="1721540" cy="313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lvl="0" indent="-269875" latinLnBrk="0">
              <a:lnSpc>
                <a:spcPct val="150000"/>
              </a:lnSpc>
              <a:buClr>
                <a:srgbClr val="2D2D2D"/>
              </a:buClr>
              <a:buSzPts val="1400"/>
              <a:buFont typeface="Wingdings" panose="05000000000000000000" pitchFamily="2" charset="2"/>
              <a:buChar char="Ø"/>
            </a:pPr>
            <a:r>
              <a:rPr lang="ko-KR" altLang="en-US" sz="1100" b="1" dirty="0">
                <a:solidFill>
                  <a:srgbClr val="2D2D2D"/>
                </a:solidFill>
                <a:latin typeface="+mn-ea"/>
              </a:rPr>
              <a:t>시장 출시 기간 단축</a:t>
            </a:r>
            <a:endParaRPr lang="en-US" altLang="ko-KR" sz="1100" b="1" dirty="0">
              <a:solidFill>
                <a:srgbClr val="2D2D2D"/>
              </a:solidFill>
              <a:latin typeface="+mn-ea"/>
            </a:endParaRPr>
          </a:p>
        </p:txBody>
      </p:sp>
      <p:sp>
        <p:nvSpPr>
          <p:cNvPr id="71" name="직사각형 70"/>
          <p:cNvSpPr/>
          <p:nvPr/>
        </p:nvSpPr>
        <p:spPr>
          <a:xfrm>
            <a:off x="2366411" y="2746651"/>
            <a:ext cx="190043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lvl="0" indent="-269875" latinLnBrk="0">
              <a:lnSpc>
                <a:spcPct val="150000"/>
              </a:lnSpc>
              <a:buClr>
                <a:srgbClr val="2D2D2D"/>
              </a:buClr>
              <a:buSzPts val="1400"/>
              <a:buFont typeface="Wingdings" panose="05000000000000000000" pitchFamily="2" charset="2"/>
              <a:buChar char="Ø"/>
            </a:pPr>
            <a:r>
              <a:rPr lang="ko-KR" altLang="en-US" sz="1100" b="1" dirty="0">
                <a:solidFill>
                  <a:srgbClr val="2D2D2D"/>
                </a:solidFill>
                <a:latin typeface="+mn-ea"/>
              </a:rPr>
              <a:t>제약 없은 기술 도입</a:t>
            </a:r>
            <a:endParaRPr lang="en-US" altLang="ko-KR" sz="1100" b="1" dirty="0">
              <a:solidFill>
                <a:srgbClr val="2D2D2D"/>
              </a:solidFill>
              <a:latin typeface="+mn-ea"/>
            </a:endParaRPr>
          </a:p>
          <a:p>
            <a:pPr marL="269875" lvl="0" indent="-269875" latinLnBrk="0">
              <a:lnSpc>
                <a:spcPct val="150000"/>
              </a:lnSpc>
              <a:buClr>
                <a:srgbClr val="2D2D2D"/>
              </a:buClr>
              <a:buSzPts val="1400"/>
              <a:buFont typeface="Wingdings" panose="05000000000000000000" pitchFamily="2" charset="2"/>
              <a:buChar char="Ø"/>
            </a:pPr>
            <a:r>
              <a:rPr lang="ko-KR" altLang="en-US" sz="1100" b="1" dirty="0">
                <a:solidFill>
                  <a:srgbClr val="2D2D2D"/>
                </a:solidFill>
                <a:latin typeface="+mn-ea"/>
              </a:rPr>
              <a:t>오픈소스 사용</a:t>
            </a:r>
            <a:endParaRPr lang="en-US" altLang="ko-KR" sz="1100" b="1" dirty="0">
              <a:solidFill>
                <a:srgbClr val="2D2D2D"/>
              </a:solidFill>
              <a:latin typeface="+mn-ea"/>
            </a:endParaRPr>
          </a:p>
        </p:txBody>
      </p:sp>
      <p:sp>
        <p:nvSpPr>
          <p:cNvPr id="74" name="직사각형 73"/>
          <p:cNvSpPr/>
          <p:nvPr/>
        </p:nvSpPr>
        <p:spPr>
          <a:xfrm>
            <a:off x="4416330" y="2739563"/>
            <a:ext cx="1900433" cy="567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lvl="0" indent="-269875" latinLnBrk="0">
              <a:lnSpc>
                <a:spcPct val="150000"/>
              </a:lnSpc>
              <a:buClr>
                <a:srgbClr val="2D2D2D"/>
              </a:buClr>
              <a:buSzPts val="1400"/>
              <a:buFont typeface="Wingdings" panose="05000000000000000000" pitchFamily="2" charset="2"/>
              <a:buChar char="Ø"/>
            </a:pPr>
            <a:r>
              <a:rPr lang="ko-KR" altLang="en-US" sz="1100" b="1" dirty="0">
                <a:solidFill>
                  <a:srgbClr val="2D2D2D"/>
                </a:solidFill>
                <a:latin typeface="+mn-ea"/>
              </a:rPr>
              <a:t>서비스 별 신속</a:t>
            </a:r>
            <a:r>
              <a:rPr lang="en-US" altLang="ko-KR" sz="1100" b="1" dirty="0">
                <a:solidFill>
                  <a:srgbClr val="2D2D2D"/>
                </a:solidFill>
                <a:latin typeface="+mn-ea"/>
              </a:rPr>
              <a:t>/</a:t>
            </a:r>
            <a:r>
              <a:rPr lang="ko-KR" altLang="en-US" sz="1100" b="1" dirty="0">
                <a:solidFill>
                  <a:srgbClr val="2D2D2D"/>
                </a:solidFill>
                <a:latin typeface="+mn-ea"/>
              </a:rPr>
              <a:t>지속 </a:t>
            </a:r>
            <a:r>
              <a:rPr lang="en-US" altLang="ko-KR" sz="1100" b="1" dirty="0">
                <a:solidFill>
                  <a:srgbClr val="2D2D2D"/>
                </a:solidFill>
                <a:latin typeface="+mn-ea"/>
              </a:rPr>
              <a:t>   </a:t>
            </a:r>
            <a:r>
              <a:rPr lang="ko-KR" altLang="en-US" sz="1100" b="1" dirty="0">
                <a:solidFill>
                  <a:srgbClr val="2D2D2D"/>
                </a:solidFill>
                <a:latin typeface="+mn-ea"/>
              </a:rPr>
              <a:t>업데이트</a:t>
            </a:r>
            <a:endParaRPr lang="en-US" altLang="ko-KR" sz="1100" b="1" dirty="0">
              <a:solidFill>
                <a:srgbClr val="2D2D2D"/>
              </a:solidFill>
              <a:latin typeface="+mn-ea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5243132" y="3679854"/>
            <a:ext cx="986784" cy="867889"/>
            <a:chOff x="5548778" y="3679854"/>
            <a:chExt cx="986784" cy="867889"/>
          </a:xfrm>
        </p:grpSpPr>
        <p:sp>
          <p:nvSpPr>
            <p:cNvPr id="147" name="Shape 5087"/>
            <p:cNvSpPr/>
            <p:nvPr/>
          </p:nvSpPr>
          <p:spPr>
            <a:xfrm>
              <a:off x="5548778" y="3679854"/>
              <a:ext cx="986784" cy="867889"/>
            </a:xfrm>
            <a:custGeom>
              <a:avLst/>
              <a:gdLst/>
              <a:ahLst/>
              <a:cxnLst/>
              <a:rect l="0" t="0" r="0" b="0"/>
              <a:pathLst>
                <a:path w="719328" h="1284732">
                  <a:moveTo>
                    <a:pt x="0" y="1284732"/>
                  </a:moveTo>
                  <a:lnTo>
                    <a:pt x="719328" y="1284732"/>
                  </a:lnTo>
                  <a:lnTo>
                    <a:pt x="7193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3048" cap="flat">
              <a:custDash>
                <a:ds d="96000" sp="72000"/>
              </a:custDash>
              <a:miter lim="127000"/>
            </a:ln>
          </p:spPr>
          <p:style>
            <a:lnRef idx="1">
              <a:srgbClr val="7F7F7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ko-KR" altLang="en-US"/>
            </a:p>
          </p:txBody>
        </p:sp>
        <p:sp>
          <p:nvSpPr>
            <p:cNvPr id="148" name="Rectangle 5088"/>
            <p:cNvSpPr/>
            <p:nvPr/>
          </p:nvSpPr>
          <p:spPr>
            <a:xfrm>
              <a:off x="5684397" y="3896376"/>
              <a:ext cx="719203" cy="50685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ko-KR" sz="1100" b="1" kern="1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맑은 고딕" panose="020B0503020000020004" pitchFamily="50" charset="-127"/>
                  <a:cs typeface="맑은 고딕" panose="020B0503020000020004" pitchFamily="50" charset="-127"/>
                </a:rPr>
                <a:t>상품</a:t>
              </a:r>
              <a:endParaRPr lang="en-US" altLang="ko-KR" sz="11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맑은 고딕" panose="020B0503020000020004" pitchFamily="50" charset="-127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altLang="ko-KR" sz="1100" b="1" kern="100" dirty="0">
                  <a:solidFill>
                    <a:srgbClr val="000000"/>
                  </a:solidFill>
                  <a:latin typeface="Calibri" panose="020F0502020204030204" pitchFamily="34" charset="0"/>
                  <a:ea typeface="맑은 고딕" panose="020B0503020000020004" pitchFamily="50" charset="-127"/>
                </a:rPr>
                <a:t>(</a:t>
              </a:r>
              <a:r>
                <a:rPr lang="ko-KR" altLang="en-US" sz="1100" b="1" kern="100" dirty="0">
                  <a:solidFill>
                    <a:srgbClr val="000000"/>
                  </a:solidFill>
                  <a:latin typeface="Calibri" panose="020F0502020204030204" pitchFamily="34" charset="0"/>
                  <a:ea typeface="맑은 고딕" panose="020B0503020000020004" pitchFamily="50" charset="-127"/>
                </a:rPr>
                <a:t>연금</a:t>
              </a:r>
              <a:r>
                <a:rPr lang="en-US" altLang="ko-KR" sz="1100" b="1" kern="100" dirty="0">
                  <a:solidFill>
                    <a:srgbClr val="000000"/>
                  </a:solidFill>
                  <a:latin typeface="Calibri" panose="020F0502020204030204" pitchFamily="34" charset="0"/>
                  <a:ea typeface="맑은 고딕" panose="020B0503020000020004" pitchFamily="50" charset="-127"/>
                </a:rPr>
                <a:t>/</a:t>
              </a:r>
              <a:r>
                <a:rPr lang="ko-KR" altLang="en-US" sz="1100" b="1" kern="100" dirty="0">
                  <a:solidFill>
                    <a:srgbClr val="000000"/>
                  </a:solidFill>
                  <a:latin typeface="Calibri" panose="020F0502020204030204" pitchFamily="34" charset="0"/>
                  <a:ea typeface="맑은 고딕" panose="020B0503020000020004" pitchFamily="50" charset="-127"/>
                </a:rPr>
                <a:t>대출</a:t>
              </a:r>
              <a:r>
                <a:rPr lang="en-US" altLang="ko-KR" sz="1100" b="1" kern="100" dirty="0">
                  <a:solidFill>
                    <a:srgbClr val="000000"/>
                  </a:solidFill>
                  <a:latin typeface="Calibri" panose="020F0502020204030204" pitchFamily="34" charset="0"/>
                  <a:ea typeface="맑은 고딕" panose="020B0503020000020004" pitchFamily="50" charset="-127"/>
                </a:rPr>
                <a:t>)</a:t>
              </a:r>
              <a:endParaRPr lang="ko-KR" sz="1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7471164" y="3679854"/>
            <a:ext cx="721873" cy="867889"/>
            <a:chOff x="7471164" y="3679854"/>
            <a:chExt cx="721873" cy="867889"/>
          </a:xfrm>
        </p:grpSpPr>
        <p:sp>
          <p:nvSpPr>
            <p:cNvPr id="151" name="Shape 5091"/>
            <p:cNvSpPr/>
            <p:nvPr/>
          </p:nvSpPr>
          <p:spPr>
            <a:xfrm>
              <a:off x="7471164" y="3679854"/>
              <a:ext cx="721873" cy="867889"/>
            </a:xfrm>
            <a:custGeom>
              <a:avLst/>
              <a:gdLst/>
              <a:ahLst/>
              <a:cxnLst/>
              <a:rect l="0" t="0" r="0" b="0"/>
              <a:pathLst>
                <a:path w="1043940" h="1284732">
                  <a:moveTo>
                    <a:pt x="0" y="1284732"/>
                  </a:moveTo>
                  <a:lnTo>
                    <a:pt x="1043940" y="1284732"/>
                  </a:lnTo>
                  <a:lnTo>
                    <a:pt x="10439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3048" cap="flat">
              <a:custDash>
                <a:ds d="96000" sp="72000"/>
              </a:custDash>
              <a:miter lim="127000"/>
            </a:ln>
          </p:spPr>
          <p:style>
            <a:lnRef idx="1">
              <a:srgbClr val="7F7F7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ko-KR" altLang="en-US"/>
            </a:p>
          </p:txBody>
        </p:sp>
        <p:sp>
          <p:nvSpPr>
            <p:cNvPr id="152" name="Rectangle 5092"/>
            <p:cNvSpPr/>
            <p:nvPr/>
          </p:nvSpPr>
          <p:spPr>
            <a:xfrm>
              <a:off x="7631366" y="4053211"/>
              <a:ext cx="534665" cy="12117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ko-KR" sz="1100" b="1" kern="1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맑은 고딕" panose="020B0503020000020004" pitchFamily="50" charset="-127"/>
                  <a:cs typeface="맑은 고딕" panose="020B0503020000020004" pitchFamily="50" charset="-127"/>
                </a:rPr>
                <a:t>마케팅</a:t>
              </a:r>
              <a:endParaRPr lang="ko-KR" sz="1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4320471" y="3679854"/>
            <a:ext cx="687484" cy="867889"/>
            <a:chOff x="4778942" y="3679854"/>
            <a:chExt cx="687484" cy="867889"/>
          </a:xfrm>
        </p:grpSpPr>
        <p:sp>
          <p:nvSpPr>
            <p:cNvPr id="154" name="Shape 5094"/>
            <p:cNvSpPr/>
            <p:nvPr/>
          </p:nvSpPr>
          <p:spPr>
            <a:xfrm>
              <a:off x="4778942" y="3679854"/>
              <a:ext cx="687484" cy="867889"/>
            </a:xfrm>
            <a:custGeom>
              <a:avLst/>
              <a:gdLst/>
              <a:ahLst/>
              <a:cxnLst/>
              <a:rect l="0" t="0" r="0" b="0"/>
              <a:pathLst>
                <a:path w="719328" h="1284732">
                  <a:moveTo>
                    <a:pt x="0" y="1284732"/>
                  </a:moveTo>
                  <a:lnTo>
                    <a:pt x="719328" y="1284732"/>
                  </a:lnTo>
                  <a:lnTo>
                    <a:pt x="7193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3048" cap="flat">
              <a:custDash>
                <a:ds d="96000" sp="72000"/>
              </a:custDash>
              <a:miter lim="127000"/>
            </a:ln>
          </p:spPr>
          <p:style>
            <a:lnRef idx="1">
              <a:srgbClr val="7F7F7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ko-KR" altLang="en-US"/>
            </a:p>
          </p:txBody>
        </p:sp>
        <p:sp>
          <p:nvSpPr>
            <p:cNvPr id="155" name="Rectangle 5095"/>
            <p:cNvSpPr/>
            <p:nvPr/>
          </p:nvSpPr>
          <p:spPr>
            <a:xfrm>
              <a:off x="4992052" y="4037401"/>
              <a:ext cx="356443" cy="2237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ko-KR" altLang="en-US" sz="1100" b="1" kern="100" smtClean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맑은 고딕" panose="020B0503020000020004" pitchFamily="50" charset="-127"/>
                  <a:cs typeface="맑은 고딕" panose="020B0503020000020004" pitchFamily="50" charset="-127"/>
                </a:rPr>
                <a:t>마감</a:t>
              </a:r>
              <a:endParaRPr lang="ko-KR" sz="1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grpSp>
        <p:nvGrpSpPr>
          <p:cNvPr id="8" name="그룹 7"/>
          <p:cNvGrpSpPr/>
          <p:nvPr/>
        </p:nvGrpSpPr>
        <p:grpSpPr>
          <a:xfrm>
            <a:off x="6465093" y="3679854"/>
            <a:ext cx="770896" cy="867889"/>
            <a:chOff x="6617914" y="3679854"/>
            <a:chExt cx="770896" cy="867889"/>
          </a:xfrm>
        </p:grpSpPr>
        <p:sp>
          <p:nvSpPr>
            <p:cNvPr id="179" name="Shape 5120"/>
            <p:cNvSpPr/>
            <p:nvPr/>
          </p:nvSpPr>
          <p:spPr>
            <a:xfrm>
              <a:off x="6617914" y="3679854"/>
              <a:ext cx="770896" cy="867889"/>
            </a:xfrm>
            <a:custGeom>
              <a:avLst/>
              <a:gdLst/>
              <a:ahLst/>
              <a:cxnLst/>
              <a:rect l="0" t="0" r="0" b="0"/>
              <a:pathLst>
                <a:path w="1078992" h="1284732">
                  <a:moveTo>
                    <a:pt x="0" y="1284732"/>
                  </a:moveTo>
                  <a:lnTo>
                    <a:pt x="1078992" y="1284732"/>
                  </a:lnTo>
                  <a:lnTo>
                    <a:pt x="107899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3048" cap="flat">
              <a:custDash>
                <a:ds d="96000" sp="72000"/>
              </a:custDash>
              <a:miter lim="127000"/>
            </a:ln>
          </p:spPr>
          <p:style>
            <a:lnRef idx="1">
              <a:srgbClr val="7F7F7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ko-KR" altLang="en-US"/>
            </a:p>
          </p:txBody>
        </p:sp>
        <p:sp>
          <p:nvSpPr>
            <p:cNvPr id="180" name="Rectangle 5121"/>
            <p:cNvSpPr/>
            <p:nvPr/>
          </p:nvSpPr>
          <p:spPr>
            <a:xfrm>
              <a:off x="6873098" y="4053211"/>
              <a:ext cx="356443" cy="12117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ko-KR" sz="1100" b="1" kern="1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맑은 고딕" panose="020B0503020000020004" pitchFamily="50" charset="-127"/>
                  <a:cs typeface="맑은 고딕" panose="020B0503020000020004" pitchFamily="50" charset="-127"/>
                </a:rPr>
                <a:t>분석</a:t>
              </a:r>
              <a:endParaRPr lang="ko-KR" sz="11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1570641" y="3679854"/>
            <a:ext cx="1444882" cy="867889"/>
            <a:chOff x="1417816" y="3679854"/>
            <a:chExt cx="1444882" cy="867889"/>
          </a:xfrm>
        </p:grpSpPr>
        <p:sp>
          <p:nvSpPr>
            <p:cNvPr id="161" name="Shape 5102"/>
            <p:cNvSpPr/>
            <p:nvPr/>
          </p:nvSpPr>
          <p:spPr>
            <a:xfrm>
              <a:off x="1417816" y="3679854"/>
              <a:ext cx="1444882" cy="867889"/>
            </a:xfrm>
            <a:custGeom>
              <a:avLst/>
              <a:gdLst/>
              <a:ahLst/>
              <a:cxnLst/>
              <a:rect l="0" t="0" r="0" b="0"/>
              <a:pathLst>
                <a:path w="1511808" h="1284732">
                  <a:moveTo>
                    <a:pt x="0" y="1284732"/>
                  </a:moveTo>
                  <a:lnTo>
                    <a:pt x="1511808" y="1284732"/>
                  </a:lnTo>
                  <a:lnTo>
                    <a:pt x="151180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3048" cap="flat">
              <a:custDash>
                <a:ds d="96000" sp="72000"/>
              </a:custDash>
              <a:miter lim="127000"/>
            </a:ln>
          </p:spPr>
          <p:style>
            <a:lnRef idx="1">
              <a:srgbClr val="7F7F7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ko-KR" altLang="en-US"/>
            </a:p>
          </p:txBody>
        </p:sp>
        <p:sp>
          <p:nvSpPr>
            <p:cNvPr id="181" name="직사각형 180"/>
            <p:cNvSpPr/>
            <p:nvPr/>
          </p:nvSpPr>
          <p:spPr>
            <a:xfrm>
              <a:off x="1494222" y="3685700"/>
              <a:ext cx="1285388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latinLnBrk="0">
                <a:lnSpc>
                  <a:spcPct val="150000"/>
                </a:lnSpc>
                <a:buClr>
                  <a:srgbClr val="2D2D2D"/>
                </a:buClr>
                <a:buSzPts val="1400"/>
              </a:pPr>
              <a:r>
                <a:rPr lang="ko-KR" altLang="en-US" sz="1100" b="1" dirty="0">
                  <a:solidFill>
                    <a:srgbClr val="2D2D2D"/>
                  </a:solidFill>
                  <a:latin typeface="+mn-ea"/>
                </a:rPr>
                <a:t>채널</a:t>
              </a:r>
              <a:endParaRPr lang="en-US" altLang="ko-KR" sz="1100" b="1" dirty="0">
                <a:solidFill>
                  <a:srgbClr val="2D2D2D"/>
                </a:solidFill>
                <a:latin typeface="+mn-ea"/>
              </a:endParaRPr>
            </a:p>
            <a:p>
              <a:pPr lvl="0" algn="ctr" latinLnBrk="0">
                <a:lnSpc>
                  <a:spcPct val="150000"/>
                </a:lnSpc>
                <a:buClr>
                  <a:srgbClr val="2D2D2D"/>
                </a:buClr>
                <a:buSzPts val="1400"/>
              </a:pPr>
              <a:r>
                <a:rPr lang="en-US" altLang="ko-KR" sz="1100" b="1" dirty="0" smtClean="0">
                  <a:solidFill>
                    <a:srgbClr val="2D2D2D"/>
                  </a:solidFill>
                  <a:latin typeface="+mn-ea"/>
                </a:rPr>
                <a:t>(</a:t>
              </a:r>
              <a:r>
                <a:rPr lang="ko-KR" altLang="en-US" sz="1100" b="1" dirty="0" smtClean="0">
                  <a:solidFill>
                    <a:srgbClr val="2D2D2D"/>
                  </a:solidFill>
                  <a:latin typeface="+mn-ea"/>
                </a:rPr>
                <a:t>영업지원 </a:t>
              </a:r>
              <a:r>
                <a:rPr lang="en-US" altLang="ko-KR" sz="1100" b="1" dirty="0">
                  <a:solidFill>
                    <a:srgbClr val="2D2D2D"/>
                  </a:solidFill>
                  <a:latin typeface="+mn-ea"/>
                </a:rPr>
                <a:t>/ </a:t>
              </a:r>
              <a:r>
                <a:rPr lang="ko-KR" altLang="en-US" sz="1100" b="1" dirty="0">
                  <a:solidFill>
                    <a:srgbClr val="2D2D2D"/>
                  </a:solidFill>
                  <a:latin typeface="+mn-ea"/>
                </a:rPr>
                <a:t>콜센터</a:t>
              </a:r>
              <a:r>
                <a:rPr lang="en-US" altLang="ko-KR" sz="1100" b="1" dirty="0">
                  <a:solidFill>
                    <a:srgbClr val="2D2D2D"/>
                  </a:solidFill>
                  <a:latin typeface="+mn-ea"/>
                </a:rPr>
                <a:t>)</a:t>
              </a: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3250700" y="3679854"/>
            <a:ext cx="834594" cy="867889"/>
            <a:chOff x="2945050" y="3679854"/>
            <a:chExt cx="834594" cy="867889"/>
          </a:xfrm>
        </p:grpSpPr>
        <p:sp>
          <p:nvSpPr>
            <p:cNvPr id="169" name="Shape 5110"/>
            <p:cNvSpPr/>
            <p:nvPr/>
          </p:nvSpPr>
          <p:spPr>
            <a:xfrm>
              <a:off x="2945050" y="3679854"/>
              <a:ext cx="834594" cy="867889"/>
            </a:xfrm>
            <a:custGeom>
              <a:avLst/>
              <a:gdLst/>
              <a:ahLst/>
              <a:cxnLst/>
              <a:rect l="0" t="0" r="0" b="0"/>
              <a:pathLst>
                <a:path w="873252" h="1284732">
                  <a:moveTo>
                    <a:pt x="0" y="1284732"/>
                  </a:moveTo>
                  <a:lnTo>
                    <a:pt x="873252" y="1284732"/>
                  </a:lnTo>
                  <a:lnTo>
                    <a:pt x="8732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048" cap="flat">
              <a:custDash>
                <a:ds d="96000" sp="72000"/>
              </a:custDash>
              <a:miter lim="127000"/>
            </a:ln>
          </p:spPr>
          <p:style>
            <a:lnRef idx="1">
              <a:srgbClr val="7F7F7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ko-KR" altLang="en-US"/>
            </a:p>
          </p:txBody>
        </p:sp>
        <p:sp>
          <p:nvSpPr>
            <p:cNvPr id="183" name="직사각형 182"/>
            <p:cNvSpPr/>
            <p:nvPr/>
          </p:nvSpPr>
          <p:spPr>
            <a:xfrm>
              <a:off x="3098430" y="3686758"/>
              <a:ext cx="502586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latinLnBrk="0">
                <a:lnSpc>
                  <a:spcPct val="150000"/>
                </a:lnSpc>
                <a:buClr>
                  <a:srgbClr val="2D2D2D"/>
                </a:buClr>
                <a:buSzPts val="1400"/>
              </a:pPr>
              <a:r>
                <a:rPr lang="ko-KR" altLang="en-US" sz="1100" b="1" dirty="0">
                  <a:solidFill>
                    <a:srgbClr val="2D2D2D"/>
                  </a:solidFill>
                  <a:latin typeface="+mn-ea"/>
                </a:rPr>
                <a:t>심사</a:t>
              </a:r>
              <a:endParaRPr lang="en-US" altLang="ko-KR" sz="1100" b="1" dirty="0">
                <a:solidFill>
                  <a:srgbClr val="2D2D2D"/>
                </a:solidFill>
                <a:latin typeface="+mn-ea"/>
              </a:endParaRPr>
            </a:p>
            <a:p>
              <a:pPr lvl="0" algn="ctr" latinLnBrk="0">
                <a:lnSpc>
                  <a:spcPct val="150000"/>
                </a:lnSpc>
                <a:buClr>
                  <a:srgbClr val="2D2D2D"/>
                </a:buClr>
                <a:buSzPts val="1400"/>
              </a:pPr>
              <a:r>
                <a:rPr lang="en-US" altLang="ko-KR" sz="1100" b="1" dirty="0">
                  <a:solidFill>
                    <a:srgbClr val="2D2D2D"/>
                  </a:solidFill>
                  <a:latin typeface="+mn-ea"/>
                </a:rPr>
                <a:t>/</a:t>
              </a:r>
            </a:p>
            <a:p>
              <a:pPr lvl="0" algn="ctr" latinLnBrk="0">
                <a:lnSpc>
                  <a:spcPct val="150000"/>
                </a:lnSpc>
                <a:buClr>
                  <a:srgbClr val="2D2D2D"/>
                </a:buClr>
                <a:buSzPts val="1400"/>
              </a:pPr>
              <a:r>
                <a:rPr lang="ko-KR" altLang="en-US" sz="1100" b="1" dirty="0">
                  <a:solidFill>
                    <a:srgbClr val="2D2D2D"/>
                  </a:solidFill>
                  <a:latin typeface="+mn-ea"/>
                </a:rPr>
                <a:t>승인</a:t>
              </a:r>
              <a:endParaRPr lang="en-US" altLang="ko-KR" sz="1100" b="1" dirty="0">
                <a:solidFill>
                  <a:srgbClr val="2D2D2D"/>
                </a:solidFill>
                <a:latin typeface="+mn-ea"/>
              </a:endParaRPr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500870" y="3679854"/>
            <a:ext cx="834594" cy="867889"/>
            <a:chOff x="500870" y="3679854"/>
            <a:chExt cx="834594" cy="867889"/>
          </a:xfrm>
        </p:grpSpPr>
        <p:sp>
          <p:nvSpPr>
            <p:cNvPr id="174" name="Shape 5115"/>
            <p:cNvSpPr/>
            <p:nvPr/>
          </p:nvSpPr>
          <p:spPr>
            <a:xfrm>
              <a:off x="500870" y="3679854"/>
              <a:ext cx="834594" cy="867889"/>
            </a:xfrm>
            <a:custGeom>
              <a:avLst/>
              <a:gdLst/>
              <a:ahLst/>
              <a:cxnLst/>
              <a:rect l="0" t="0" r="0" b="0"/>
              <a:pathLst>
                <a:path w="873252" h="1284732">
                  <a:moveTo>
                    <a:pt x="0" y="1284732"/>
                  </a:moveTo>
                  <a:lnTo>
                    <a:pt x="873252" y="1284732"/>
                  </a:lnTo>
                  <a:lnTo>
                    <a:pt x="8732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048" cap="flat">
              <a:custDash>
                <a:ds d="96000" sp="72000"/>
              </a:custDash>
              <a:miter lim="127000"/>
            </a:ln>
          </p:spPr>
          <p:style>
            <a:lnRef idx="1">
              <a:srgbClr val="7F7F7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ko-KR" altLang="en-US"/>
            </a:p>
          </p:txBody>
        </p:sp>
        <p:sp>
          <p:nvSpPr>
            <p:cNvPr id="185" name="직사각형 184"/>
            <p:cNvSpPr/>
            <p:nvPr/>
          </p:nvSpPr>
          <p:spPr>
            <a:xfrm>
              <a:off x="669665" y="3686758"/>
              <a:ext cx="502586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latinLnBrk="0">
                <a:lnSpc>
                  <a:spcPct val="150000"/>
                </a:lnSpc>
                <a:buClr>
                  <a:srgbClr val="2D2D2D"/>
                </a:buClr>
                <a:buSzPts val="1400"/>
              </a:pPr>
              <a:r>
                <a:rPr lang="ko-KR" altLang="en-US" sz="1100" b="1" dirty="0" smtClean="0">
                  <a:solidFill>
                    <a:srgbClr val="2D2D2D"/>
                  </a:solidFill>
                  <a:latin typeface="+mn-ea"/>
                </a:rPr>
                <a:t>가입</a:t>
              </a:r>
              <a:endParaRPr lang="en-US" altLang="ko-KR" sz="1100" b="1" dirty="0">
                <a:solidFill>
                  <a:srgbClr val="2D2D2D"/>
                </a:solidFill>
                <a:latin typeface="+mn-ea"/>
              </a:endParaRPr>
            </a:p>
            <a:p>
              <a:pPr lvl="0" algn="ctr" latinLnBrk="0">
                <a:lnSpc>
                  <a:spcPct val="150000"/>
                </a:lnSpc>
                <a:buClr>
                  <a:srgbClr val="2D2D2D"/>
                </a:buClr>
                <a:buSzPts val="1400"/>
              </a:pPr>
              <a:r>
                <a:rPr lang="en-US" altLang="ko-KR" sz="1100" b="1" dirty="0">
                  <a:solidFill>
                    <a:srgbClr val="2D2D2D"/>
                  </a:solidFill>
                  <a:latin typeface="+mn-ea"/>
                </a:rPr>
                <a:t>/</a:t>
              </a:r>
            </a:p>
            <a:p>
              <a:pPr lvl="0" algn="ctr" latinLnBrk="0">
                <a:lnSpc>
                  <a:spcPct val="150000"/>
                </a:lnSpc>
                <a:buClr>
                  <a:srgbClr val="2D2D2D"/>
                </a:buClr>
                <a:buSzPts val="1400"/>
              </a:pPr>
              <a:r>
                <a:rPr lang="ko-KR" altLang="en-US" sz="1100" b="1" dirty="0" smtClean="0">
                  <a:solidFill>
                    <a:srgbClr val="2D2D2D"/>
                  </a:solidFill>
                  <a:latin typeface="+mn-ea"/>
                </a:rPr>
                <a:t>설계</a:t>
              </a:r>
              <a:endParaRPr lang="en-US" altLang="ko-KR" sz="1100" b="1" dirty="0">
                <a:solidFill>
                  <a:srgbClr val="2D2D2D"/>
                </a:solidFill>
                <a:latin typeface="+mn-ea"/>
              </a:endParaRPr>
            </a:p>
          </p:txBody>
        </p:sp>
      </p:grpSp>
      <p:sp>
        <p:nvSpPr>
          <p:cNvPr id="186" name="모서리가 둥근 직사각형 185"/>
          <p:cNvSpPr/>
          <p:nvPr/>
        </p:nvSpPr>
        <p:spPr>
          <a:xfrm>
            <a:off x="6452737" y="1152490"/>
            <a:ext cx="2006958" cy="539171"/>
          </a:xfrm>
          <a:prstGeom prst="roundRect">
            <a:avLst>
              <a:gd name="adj" fmla="val 13244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/>
              <a:t>효율성</a:t>
            </a:r>
          </a:p>
        </p:txBody>
      </p:sp>
      <p:sp>
        <p:nvSpPr>
          <p:cNvPr id="187" name="모서리가 둥근 직사각형 186"/>
          <p:cNvSpPr/>
          <p:nvPr/>
        </p:nvSpPr>
        <p:spPr>
          <a:xfrm>
            <a:off x="6452737" y="2255984"/>
            <a:ext cx="2006958" cy="539171"/>
          </a:xfrm>
          <a:prstGeom prst="roundRect">
            <a:avLst>
              <a:gd name="adj" fmla="val 13244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/>
              <a:t>지속적인 서비스</a:t>
            </a:r>
            <a:endParaRPr lang="en-US" altLang="ko-KR" b="1" dirty="0"/>
          </a:p>
        </p:txBody>
      </p:sp>
      <p:sp>
        <p:nvSpPr>
          <p:cNvPr id="188" name="직사각형 187"/>
          <p:cNvSpPr/>
          <p:nvPr/>
        </p:nvSpPr>
        <p:spPr>
          <a:xfrm>
            <a:off x="6505999" y="1632851"/>
            <a:ext cx="190043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lvl="0" indent="-269875" latinLnBrk="0">
              <a:lnSpc>
                <a:spcPct val="150000"/>
              </a:lnSpc>
              <a:buClr>
                <a:srgbClr val="2D2D2D"/>
              </a:buClr>
              <a:buSzPts val="1400"/>
              <a:buFont typeface="Wingdings" panose="05000000000000000000" pitchFamily="2" charset="2"/>
              <a:buChar char="Ø"/>
            </a:pPr>
            <a:r>
              <a:rPr lang="ko-KR" altLang="en-US" sz="1100" b="1" dirty="0">
                <a:solidFill>
                  <a:srgbClr val="2D2D2D"/>
                </a:solidFill>
                <a:latin typeface="+mn-ea"/>
              </a:rPr>
              <a:t>피크 타임에 맞춰 손쉬운 확장 축소</a:t>
            </a:r>
            <a:endParaRPr lang="en-US" altLang="ko-KR" sz="1100" b="1" dirty="0">
              <a:solidFill>
                <a:srgbClr val="2D2D2D"/>
              </a:solidFill>
              <a:latin typeface="+mn-ea"/>
            </a:endParaRPr>
          </a:p>
        </p:txBody>
      </p:sp>
      <p:sp>
        <p:nvSpPr>
          <p:cNvPr id="189" name="직사각형 188"/>
          <p:cNvSpPr/>
          <p:nvPr/>
        </p:nvSpPr>
        <p:spPr>
          <a:xfrm>
            <a:off x="6498783" y="2739563"/>
            <a:ext cx="190043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lvl="0" indent="-269875" latinLnBrk="0">
              <a:lnSpc>
                <a:spcPct val="150000"/>
              </a:lnSpc>
              <a:buClr>
                <a:srgbClr val="2D2D2D"/>
              </a:buClr>
              <a:buSzPts val="1400"/>
              <a:buFont typeface="Wingdings" panose="05000000000000000000" pitchFamily="2" charset="2"/>
              <a:buChar char="Ø"/>
            </a:pPr>
            <a:r>
              <a:rPr lang="ko-KR" altLang="en-US" sz="1100" b="1" dirty="0">
                <a:solidFill>
                  <a:srgbClr val="2D2D2D"/>
                </a:solidFill>
                <a:latin typeface="+mn-ea"/>
              </a:rPr>
              <a:t>민첩한 복원력</a:t>
            </a:r>
            <a:endParaRPr lang="en-US" altLang="ko-KR" sz="1100" b="1" dirty="0">
              <a:solidFill>
                <a:srgbClr val="2D2D2D"/>
              </a:solidFill>
              <a:latin typeface="+mn-ea"/>
            </a:endParaRPr>
          </a:p>
          <a:p>
            <a:pPr marL="269875" lvl="0" indent="-269875" latinLnBrk="0">
              <a:lnSpc>
                <a:spcPct val="150000"/>
              </a:lnSpc>
              <a:buClr>
                <a:srgbClr val="2D2D2D"/>
              </a:buClr>
              <a:buSzPts val="1400"/>
              <a:buFont typeface="Wingdings" panose="05000000000000000000" pitchFamily="2" charset="2"/>
              <a:buChar char="Ø"/>
            </a:pPr>
            <a:r>
              <a:rPr lang="ko-KR" altLang="en-US" sz="1100" b="1" dirty="0">
                <a:solidFill>
                  <a:srgbClr val="2D2D2D"/>
                </a:solidFill>
                <a:latin typeface="+mn-ea"/>
              </a:rPr>
              <a:t>신속한 장애 대응</a:t>
            </a:r>
            <a:endParaRPr lang="en-US" altLang="ko-KR" sz="1100" b="1" dirty="0">
              <a:solidFill>
                <a:srgbClr val="2D2D2D"/>
              </a:solidFill>
              <a:latin typeface="+mn-ea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-2487" y="176166"/>
            <a:ext cx="3089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 latinLnBrk="0"/>
            <a:r>
              <a:rPr lang="en-US" sz="1800" b="1" spc="-113" dirty="0" smtClean="0">
                <a:solidFill>
                  <a:srgbClr val="3343A1"/>
                </a:solidFill>
                <a:cs typeface="Noto Sans KR Medium"/>
              </a:rPr>
              <a:t>MSA (Micro Service Architect)</a:t>
            </a:r>
            <a:endParaRPr lang="en-US" sz="1800" b="1" spc="-113" dirty="0">
              <a:solidFill>
                <a:srgbClr val="3343A1"/>
              </a:solidFill>
              <a:cs typeface="Noto Sans KR Medium"/>
            </a:endParaRPr>
          </a:p>
        </p:txBody>
      </p:sp>
    </p:spTree>
    <p:extLst>
      <p:ext uri="{BB962C8B-B14F-4D97-AF65-F5344CB8AC3E}">
        <p14:creationId xmlns:p14="http://schemas.microsoft.com/office/powerpoint/2010/main" val="184557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-2487" y="176166"/>
            <a:ext cx="2073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 latinLnBrk="0"/>
            <a:r>
              <a:rPr lang="ko-KR" altLang="en-US" sz="1800" b="1" spc="-113" dirty="0">
                <a:solidFill>
                  <a:srgbClr val="3343A1"/>
                </a:solidFill>
                <a:cs typeface="Noto Sans KR Medium"/>
              </a:rPr>
              <a:t>클라우드</a:t>
            </a:r>
            <a:r>
              <a:rPr lang="en-US" altLang="ko-KR" sz="1800" b="1" spc="-113" dirty="0">
                <a:solidFill>
                  <a:srgbClr val="3343A1"/>
                </a:solidFill>
                <a:cs typeface="Noto Sans KR Medium"/>
              </a:rPr>
              <a:t>, k8s, MSA</a:t>
            </a:r>
            <a:endParaRPr lang="en-US" sz="1800" b="1" spc="-113" dirty="0">
              <a:solidFill>
                <a:srgbClr val="3343A1"/>
              </a:solidFill>
              <a:cs typeface="Noto Sans KR Medium"/>
            </a:endParaRPr>
          </a:p>
        </p:txBody>
      </p:sp>
      <p:sp>
        <p:nvSpPr>
          <p:cNvPr id="52" name="직사각형 22"/>
          <p:cNvSpPr/>
          <p:nvPr/>
        </p:nvSpPr>
        <p:spPr>
          <a:xfrm>
            <a:off x="680" y="696128"/>
            <a:ext cx="9139241" cy="216024"/>
          </a:xfrm>
          <a:prstGeom prst="rect">
            <a:avLst/>
          </a:prstGeom>
          <a:solidFill>
            <a:srgbClr val="3343A1"/>
          </a:solidFill>
          <a:ln w="9525">
            <a:solidFill>
              <a:srgbClr val="3350A1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200" b="1" dirty="0">
                <a:solidFill>
                  <a:prstClr val="white"/>
                </a:solidFill>
              </a:rPr>
              <a:t>클라우드</a:t>
            </a:r>
            <a:r>
              <a:rPr lang="en-US" altLang="ko-KR" sz="1200" b="1" dirty="0">
                <a:solidFill>
                  <a:prstClr val="white"/>
                </a:solidFill>
              </a:rPr>
              <a:t>, k8s, MSA </a:t>
            </a:r>
            <a:r>
              <a:rPr lang="ko-KR" altLang="en-US" sz="1200" b="1" dirty="0">
                <a:solidFill>
                  <a:prstClr val="white"/>
                </a:solidFill>
              </a:rPr>
              <a:t>도입 </a:t>
            </a:r>
            <a:r>
              <a:rPr lang="ko-KR" altLang="en-US" sz="1200" b="1" dirty="0" smtClean="0">
                <a:solidFill>
                  <a:prstClr val="white"/>
                </a:solidFill>
              </a:rPr>
              <a:t>고민 사항</a:t>
            </a:r>
            <a:endParaRPr lang="en-US" altLang="ko-KR" sz="1200" b="1" dirty="0">
              <a:solidFill>
                <a:prstClr val="white"/>
              </a:solidFill>
            </a:endParaRPr>
          </a:p>
        </p:txBody>
      </p:sp>
      <p:sp>
        <p:nvSpPr>
          <p:cNvPr id="9" name="AutoShape 2" descr="Image result for pivotal container servi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599792" y="1536265"/>
            <a:ext cx="537630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lvl="0" indent="-269875" latinLnBrk="0">
              <a:lnSpc>
                <a:spcPct val="150000"/>
              </a:lnSpc>
              <a:buClr>
                <a:srgbClr val="2D2D2D"/>
              </a:buClr>
              <a:buSzPts val="1400"/>
              <a:buFont typeface="Wingdings" panose="05000000000000000000" pitchFamily="2" charset="2"/>
              <a:buChar char="Ø"/>
            </a:pPr>
            <a:r>
              <a:rPr lang="ko-KR" altLang="en-US" sz="1200" b="1" dirty="0">
                <a:solidFill>
                  <a:srgbClr val="2D2D2D"/>
                </a:solidFill>
                <a:latin typeface="+mn-ea"/>
              </a:rPr>
              <a:t>어떤 </a:t>
            </a:r>
            <a:r>
              <a:rPr lang="ko-KR" altLang="en-US" sz="1200" b="1" dirty="0" smtClean="0">
                <a:solidFill>
                  <a:srgbClr val="2D2D2D"/>
                </a:solidFill>
                <a:latin typeface="+mn-ea"/>
              </a:rPr>
              <a:t>인프라 </a:t>
            </a:r>
            <a:r>
              <a:rPr lang="en-US" altLang="ko-KR" sz="1200" b="1" dirty="0" smtClean="0">
                <a:solidFill>
                  <a:srgbClr val="2D2D2D"/>
                </a:solidFill>
                <a:latin typeface="+mn-ea"/>
              </a:rPr>
              <a:t>&amp; </a:t>
            </a:r>
            <a:r>
              <a:rPr lang="ko-KR" altLang="en-US" sz="1200" b="1" dirty="0" smtClean="0">
                <a:solidFill>
                  <a:srgbClr val="2D2D2D"/>
                </a:solidFill>
                <a:latin typeface="+mn-ea"/>
              </a:rPr>
              <a:t>클라우드 </a:t>
            </a:r>
            <a:r>
              <a:rPr lang="ko-KR" altLang="en-US" sz="1200" b="1" dirty="0">
                <a:solidFill>
                  <a:srgbClr val="2D2D2D"/>
                </a:solidFill>
                <a:latin typeface="+mn-ea"/>
              </a:rPr>
              <a:t>사용</a:t>
            </a:r>
            <a:r>
              <a:rPr lang="en-US" altLang="ko-KR" sz="1200" b="1" dirty="0">
                <a:solidFill>
                  <a:srgbClr val="2D2D2D"/>
                </a:solidFill>
                <a:latin typeface="+mn-ea"/>
              </a:rPr>
              <a:t>?</a:t>
            </a:r>
          </a:p>
          <a:p>
            <a:pPr marL="269875" lvl="0" indent="-269875" latinLnBrk="0">
              <a:lnSpc>
                <a:spcPct val="150000"/>
              </a:lnSpc>
              <a:buClr>
                <a:srgbClr val="2D2D2D"/>
              </a:buClr>
              <a:buSzPts val="1400"/>
              <a:buFont typeface="Wingdings" panose="05000000000000000000" pitchFamily="2" charset="2"/>
              <a:buChar char="Ø"/>
            </a:pPr>
            <a:endParaRPr lang="en-US" altLang="ko-KR" sz="1200" b="1" dirty="0">
              <a:solidFill>
                <a:srgbClr val="2D2D2D"/>
              </a:solidFill>
              <a:latin typeface="+mn-ea"/>
            </a:endParaRPr>
          </a:p>
          <a:p>
            <a:pPr marL="269875" lvl="0" indent="-269875" latinLnBrk="0">
              <a:lnSpc>
                <a:spcPct val="150000"/>
              </a:lnSpc>
              <a:buClr>
                <a:srgbClr val="2D2D2D"/>
              </a:buClr>
              <a:buSzPts val="1400"/>
              <a:buFont typeface="Wingdings" panose="05000000000000000000" pitchFamily="2" charset="2"/>
              <a:buChar char="Ø"/>
            </a:pPr>
            <a:r>
              <a:rPr lang="en-US" altLang="ko-KR" sz="1200" b="1" dirty="0">
                <a:solidFill>
                  <a:srgbClr val="2D2D2D"/>
                </a:solidFill>
                <a:latin typeface="+mn-ea"/>
              </a:rPr>
              <a:t>k8s </a:t>
            </a:r>
            <a:r>
              <a:rPr lang="ko-KR" altLang="en-US" sz="1200" b="1" dirty="0">
                <a:solidFill>
                  <a:srgbClr val="2D2D2D"/>
                </a:solidFill>
                <a:latin typeface="+mn-ea"/>
              </a:rPr>
              <a:t>인프라 구성 및 </a:t>
            </a:r>
            <a:r>
              <a:rPr lang="ko-KR" altLang="en-US" sz="1200" b="1" dirty="0" smtClean="0">
                <a:solidFill>
                  <a:srgbClr val="2D2D2D"/>
                </a:solidFill>
                <a:latin typeface="+mn-ea"/>
              </a:rPr>
              <a:t>유지보수는 </a:t>
            </a:r>
            <a:r>
              <a:rPr lang="ko-KR" altLang="en-US" sz="1200" b="1" dirty="0">
                <a:solidFill>
                  <a:srgbClr val="2D2D2D"/>
                </a:solidFill>
                <a:latin typeface="+mn-ea"/>
              </a:rPr>
              <a:t>누가</a:t>
            </a:r>
            <a:r>
              <a:rPr lang="en-US" altLang="ko-KR" sz="1200" b="1" dirty="0">
                <a:solidFill>
                  <a:srgbClr val="2D2D2D"/>
                </a:solidFill>
                <a:latin typeface="+mn-ea"/>
              </a:rPr>
              <a:t>?</a:t>
            </a:r>
          </a:p>
          <a:p>
            <a:pPr marL="269875" lvl="0" indent="-269875" latinLnBrk="0">
              <a:lnSpc>
                <a:spcPct val="150000"/>
              </a:lnSpc>
              <a:buClr>
                <a:srgbClr val="2D2D2D"/>
              </a:buClr>
              <a:buSzPts val="1400"/>
              <a:buFont typeface="Wingdings" panose="05000000000000000000" pitchFamily="2" charset="2"/>
              <a:buChar char="Ø"/>
            </a:pPr>
            <a:endParaRPr lang="en-US" altLang="ko-KR" sz="1200" b="1" dirty="0">
              <a:solidFill>
                <a:srgbClr val="2D2D2D"/>
              </a:solidFill>
              <a:latin typeface="+mn-ea"/>
            </a:endParaRPr>
          </a:p>
          <a:p>
            <a:pPr marL="269875" lvl="0" indent="-269875" latinLnBrk="0">
              <a:lnSpc>
                <a:spcPct val="150000"/>
              </a:lnSpc>
              <a:buClr>
                <a:srgbClr val="2D2D2D"/>
              </a:buClr>
              <a:buSzPts val="1400"/>
              <a:buFont typeface="Wingdings" panose="05000000000000000000" pitchFamily="2" charset="2"/>
              <a:buChar char="Ø"/>
            </a:pPr>
            <a:r>
              <a:rPr lang="ko-KR" altLang="en-US" sz="1200" b="1" dirty="0">
                <a:solidFill>
                  <a:srgbClr val="2D2D2D"/>
                </a:solidFill>
                <a:latin typeface="+mn-ea"/>
              </a:rPr>
              <a:t>어떤 서비스를 </a:t>
            </a:r>
            <a:r>
              <a:rPr lang="en-US" altLang="ko-KR" sz="1200" b="1" dirty="0">
                <a:solidFill>
                  <a:srgbClr val="2D2D2D"/>
                </a:solidFill>
                <a:latin typeface="+mn-ea"/>
              </a:rPr>
              <a:t>MSA</a:t>
            </a:r>
            <a:r>
              <a:rPr lang="ko-KR" altLang="en-US" sz="1200" b="1" dirty="0">
                <a:solidFill>
                  <a:srgbClr val="2D2D2D"/>
                </a:solidFill>
                <a:latin typeface="+mn-ea"/>
              </a:rPr>
              <a:t>로 전환</a:t>
            </a:r>
            <a:r>
              <a:rPr lang="en-US" altLang="ko-KR" sz="1200" b="1" dirty="0" smtClean="0">
                <a:solidFill>
                  <a:srgbClr val="2D2D2D"/>
                </a:solidFill>
                <a:latin typeface="+mn-ea"/>
              </a:rPr>
              <a:t>?</a:t>
            </a:r>
          </a:p>
          <a:p>
            <a:pPr marL="269875" lvl="0" indent="-269875" latinLnBrk="0">
              <a:lnSpc>
                <a:spcPct val="150000"/>
              </a:lnSpc>
              <a:buClr>
                <a:srgbClr val="2D2D2D"/>
              </a:buClr>
              <a:buSzPts val="1400"/>
              <a:buFont typeface="Wingdings" panose="05000000000000000000" pitchFamily="2" charset="2"/>
              <a:buChar char="Ø"/>
            </a:pPr>
            <a:endParaRPr lang="en-US" altLang="ko-KR" sz="1200" b="1" dirty="0">
              <a:solidFill>
                <a:srgbClr val="2D2D2D"/>
              </a:solidFill>
              <a:latin typeface="+mn-ea"/>
            </a:endParaRPr>
          </a:p>
          <a:p>
            <a:pPr marL="269875" lvl="0" indent="-269875" latinLnBrk="0">
              <a:lnSpc>
                <a:spcPct val="150000"/>
              </a:lnSpc>
              <a:buClr>
                <a:srgbClr val="2D2D2D"/>
              </a:buClr>
              <a:buSzPts val="1400"/>
              <a:buFont typeface="Wingdings" panose="05000000000000000000" pitchFamily="2" charset="2"/>
              <a:buChar char="Ø"/>
            </a:pPr>
            <a:r>
              <a:rPr lang="en-US" altLang="ko-KR" sz="1200" b="1" dirty="0" smtClean="0">
                <a:solidFill>
                  <a:srgbClr val="2D2D2D"/>
                </a:solidFill>
                <a:latin typeface="+mn-ea"/>
              </a:rPr>
              <a:t>MSA </a:t>
            </a:r>
            <a:r>
              <a:rPr lang="ko-KR" altLang="en-US" sz="1200" b="1" dirty="0" smtClean="0">
                <a:solidFill>
                  <a:srgbClr val="2D2D2D"/>
                </a:solidFill>
                <a:latin typeface="+mn-ea"/>
              </a:rPr>
              <a:t>전환 방법</a:t>
            </a:r>
            <a:r>
              <a:rPr lang="en-US" altLang="ko-KR" sz="1200" b="1" dirty="0" smtClean="0">
                <a:solidFill>
                  <a:srgbClr val="2D2D2D"/>
                </a:solidFill>
                <a:latin typeface="+mn-ea"/>
              </a:rPr>
              <a:t>?</a:t>
            </a:r>
            <a:endParaRPr lang="en-US" altLang="ko-KR" sz="1200" b="1" dirty="0">
              <a:solidFill>
                <a:srgbClr val="2D2D2D"/>
              </a:solidFill>
              <a:latin typeface="+mn-ea"/>
            </a:endParaRPr>
          </a:p>
        </p:txBody>
      </p:sp>
      <p:pic>
        <p:nvPicPr>
          <p:cNvPr id="12296" name="Picture 8" descr="Image result for question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300" y="1062782"/>
            <a:ext cx="3543417" cy="354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71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-2487" y="176166"/>
            <a:ext cx="1296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 latinLnBrk="0"/>
            <a:r>
              <a:rPr lang="en-US" sz="1800" b="1" spc="-113" dirty="0">
                <a:solidFill>
                  <a:srgbClr val="3343A1"/>
                </a:solidFill>
                <a:cs typeface="Noto Sans KR Medium"/>
              </a:rPr>
              <a:t>BXM Cloud</a:t>
            </a:r>
          </a:p>
        </p:txBody>
      </p:sp>
      <p:sp>
        <p:nvSpPr>
          <p:cNvPr id="52" name="직사각형 22"/>
          <p:cNvSpPr/>
          <p:nvPr/>
        </p:nvSpPr>
        <p:spPr>
          <a:xfrm>
            <a:off x="680" y="696128"/>
            <a:ext cx="9139241" cy="216024"/>
          </a:xfrm>
          <a:prstGeom prst="rect">
            <a:avLst/>
          </a:prstGeom>
          <a:solidFill>
            <a:srgbClr val="3343A1"/>
          </a:solidFill>
          <a:ln w="9525">
            <a:solidFill>
              <a:srgbClr val="3350A1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 b="1" dirty="0">
                <a:solidFill>
                  <a:prstClr val="white"/>
                </a:solidFill>
              </a:rPr>
              <a:t>BXM Cloud</a:t>
            </a:r>
            <a:r>
              <a:rPr lang="ko-KR" altLang="en-US" sz="1200" b="1" dirty="0">
                <a:solidFill>
                  <a:prstClr val="white"/>
                </a:solidFill>
              </a:rPr>
              <a:t>는 실용적인 </a:t>
            </a:r>
            <a:r>
              <a:rPr lang="en-US" altLang="ko-KR" sz="1200" b="1" dirty="0">
                <a:solidFill>
                  <a:prstClr val="white"/>
                </a:solidFill>
              </a:rPr>
              <a:t>MSA + k8s </a:t>
            </a:r>
            <a:r>
              <a:rPr lang="ko-KR" altLang="en-US" sz="1200" b="1" dirty="0">
                <a:solidFill>
                  <a:prstClr val="white"/>
                </a:solidFill>
              </a:rPr>
              <a:t>제품 입니다</a:t>
            </a:r>
            <a:r>
              <a:rPr lang="en-US" altLang="ko-KR" sz="1200" b="1" dirty="0">
                <a:solidFill>
                  <a:prstClr val="white"/>
                </a:solidFill>
              </a:rPr>
              <a:t>.</a:t>
            </a:r>
            <a:endParaRPr lang="ko-KR" altLang="en-US" sz="1200" b="1" dirty="0">
              <a:solidFill>
                <a:prstClr val="white"/>
              </a:solidFill>
            </a:endParaRPr>
          </a:p>
        </p:txBody>
      </p:sp>
      <p:sp>
        <p:nvSpPr>
          <p:cNvPr id="9" name="AutoShape 2" descr="Image result for pivotal container servi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599793" y="1536265"/>
            <a:ext cx="496172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lvl="0" indent="-269875" latinLnBrk="0">
              <a:lnSpc>
                <a:spcPct val="150000"/>
              </a:lnSpc>
              <a:buClr>
                <a:srgbClr val="2D2D2D"/>
              </a:buClr>
              <a:buSzPts val="1400"/>
              <a:buFont typeface="Wingdings" panose="05000000000000000000" pitchFamily="2" charset="2"/>
              <a:buChar char="Ø"/>
            </a:pPr>
            <a:r>
              <a:rPr lang="en-US" altLang="ko-KR" sz="1200" dirty="0">
                <a:solidFill>
                  <a:srgbClr val="2D2D2D"/>
                </a:solidFill>
                <a:latin typeface="+mn-ea"/>
              </a:rPr>
              <a:t>Easy Setup - To Any Infrastructure (</a:t>
            </a:r>
            <a:r>
              <a:rPr lang="ko-KR" altLang="en-US" sz="1200" dirty="0">
                <a:solidFill>
                  <a:srgbClr val="2D2D2D"/>
                </a:solidFill>
                <a:latin typeface="+mn-ea"/>
              </a:rPr>
              <a:t>가상화</a:t>
            </a:r>
            <a:r>
              <a:rPr lang="en-US" altLang="ko-KR" sz="1200" dirty="0">
                <a:solidFill>
                  <a:srgbClr val="2D2D2D"/>
                </a:solidFill>
                <a:latin typeface="+mn-ea"/>
              </a:rPr>
              <a:t>, </a:t>
            </a:r>
            <a:r>
              <a:rPr lang="ko-KR" altLang="en-US" sz="1200" dirty="0">
                <a:solidFill>
                  <a:srgbClr val="2D2D2D"/>
                </a:solidFill>
                <a:latin typeface="+mn-ea"/>
              </a:rPr>
              <a:t>클라우드 환경</a:t>
            </a:r>
            <a:r>
              <a:rPr lang="en-US" altLang="ko-KR" sz="1200" dirty="0">
                <a:solidFill>
                  <a:srgbClr val="2D2D2D"/>
                </a:solidFill>
                <a:latin typeface="+mn-ea"/>
              </a:rPr>
              <a:t>) </a:t>
            </a:r>
          </a:p>
          <a:p>
            <a:pPr lvl="0" latinLnBrk="0">
              <a:lnSpc>
                <a:spcPct val="150000"/>
              </a:lnSpc>
              <a:buClr>
                <a:srgbClr val="2D2D2D"/>
              </a:buClr>
              <a:buSzPts val="1400"/>
            </a:pPr>
            <a:r>
              <a:rPr lang="en-US" altLang="ko-KR" sz="1200" dirty="0">
                <a:solidFill>
                  <a:srgbClr val="2D2D2D"/>
                </a:solidFill>
                <a:latin typeface="+mn-ea"/>
              </a:rPr>
              <a:t>     MSA</a:t>
            </a:r>
            <a:r>
              <a:rPr lang="ko-KR" altLang="en-US" sz="1200" dirty="0">
                <a:solidFill>
                  <a:srgbClr val="2D2D2D"/>
                </a:solidFill>
                <a:latin typeface="+mn-ea"/>
              </a:rPr>
              <a:t>를 위한 </a:t>
            </a:r>
            <a:r>
              <a:rPr lang="en-US" altLang="ko-KR" sz="1200" dirty="0">
                <a:solidFill>
                  <a:srgbClr val="2D2D2D"/>
                </a:solidFill>
                <a:latin typeface="+mn-ea"/>
              </a:rPr>
              <a:t>k8s</a:t>
            </a:r>
            <a:r>
              <a:rPr lang="ko-KR" altLang="en-US" sz="1200" dirty="0">
                <a:solidFill>
                  <a:srgbClr val="2D2D2D"/>
                </a:solidFill>
                <a:latin typeface="+mn-ea"/>
              </a:rPr>
              <a:t>인프라의  손쉬운 배포 기능 제공</a:t>
            </a:r>
            <a:endParaRPr lang="en-US" altLang="ko-KR" sz="1200" dirty="0">
              <a:solidFill>
                <a:srgbClr val="2D2D2D"/>
              </a:solidFill>
              <a:latin typeface="+mn-ea"/>
            </a:endParaRPr>
          </a:p>
          <a:p>
            <a:pPr marL="269875" lvl="0" indent="-269875" latinLnBrk="0">
              <a:lnSpc>
                <a:spcPct val="150000"/>
              </a:lnSpc>
              <a:buClr>
                <a:srgbClr val="2D2D2D"/>
              </a:buClr>
              <a:buSzPts val="1400"/>
              <a:buFont typeface="Wingdings" panose="05000000000000000000" pitchFamily="2" charset="2"/>
              <a:buChar char="Ø"/>
            </a:pPr>
            <a:endParaRPr lang="en-US" altLang="ko-KR" sz="1200" dirty="0">
              <a:solidFill>
                <a:srgbClr val="2D2D2D"/>
              </a:solidFill>
              <a:latin typeface="+mn-ea"/>
            </a:endParaRPr>
          </a:p>
          <a:p>
            <a:pPr marL="269875" lvl="0" indent="-269875" latinLnBrk="0">
              <a:lnSpc>
                <a:spcPct val="150000"/>
              </a:lnSpc>
              <a:buClr>
                <a:srgbClr val="2D2D2D"/>
              </a:buClr>
              <a:buSzPts val="1400"/>
              <a:buFont typeface="Wingdings" panose="05000000000000000000" pitchFamily="2" charset="2"/>
              <a:buChar char="Ø"/>
            </a:pPr>
            <a:r>
              <a:rPr lang="en-US" altLang="ko-KR" sz="1200" dirty="0">
                <a:solidFill>
                  <a:srgbClr val="2D2D2D"/>
                </a:solidFill>
                <a:latin typeface="+mn-ea"/>
              </a:rPr>
              <a:t>High Availability, Scalability, Performance</a:t>
            </a:r>
          </a:p>
          <a:p>
            <a:pPr lvl="0" latinLnBrk="0">
              <a:lnSpc>
                <a:spcPct val="150000"/>
              </a:lnSpc>
              <a:buClr>
                <a:srgbClr val="2D2D2D"/>
              </a:buClr>
              <a:buSzPts val="1400"/>
            </a:pPr>
            <a:r>
              <a:rPr lang="ko-KR" altLang="en-US" sz="1200" dirty="0">
                <a:solidFill>
                  <a:srgbClr val="2D2D2D"/>
                </a:solidFill>
                <a:latin typeface="+mn-ea"/>
              </a:rPr>
              <a:t>     </a:t>
            </a:r>
            <a:r>
              <a:rPr lang="en-US" altLang="ko-KR" sz="1200" dirty="0">
                <a:solidFill>
                  <a:srgbClr val="2D2D2D"/>
                </a:solidFill>
                <a:latin typeface="+mn-ea"/>
              </a:rPr>
              <a:t>VM+</a:t>
            </a:r>
            <a:r>
              <a:rPr lang="ko-KR" altLang="en-US" sz="1200" dirty="0">
                <a:solidFill>
                  <a:srgbClr val="2D2D2D"/>
                </a:solidFill>
                <a:latin typeface="+mn-ea"/>
              </a:rPr>
              <a:t>컨테이너 기반 개발</a:t>
            </a:r>
            <a:r>
              <a:rPr lang="en-US" altLang="ko-KR" sz="1200" dirty="0">
                <a:solidFill>
                  <a:srgbClr val="2D2D2D"/>
                </a:solidFill>
                <a:latin typeface="+mn-ea"/>
              </a:rPr>
              <a:t>/</a:t>
            </a:r>
            <a:r>
              <a:rPr lang="ko-KR" altLang="en-US" sz="1200" dirty="0">
                <a:solidFill>
                  <a:srgbClr val="2D2D2D"/>
                </a:solidFill>
                <a:latin typeface="+mn-ea"/>
              </a:rPr>
              <a:t>운영 환경을 제공</a:t>
            </a:r>
            <a:endParaRPr lang="en-US" altLang="ko-KR" sz="1200" dirty="0">
              <a:solidFill>
                <a:srgbClr val="2D2D2D"/>
              </a:solidFill>
              <a:latin typeface="+mn-ea"/>
            </a:endParaRPr>
          </a:p>
          <a:p>
            <a:pPr lvl="0" latinLnBrk="0">
              <a:lnSpc>
                <a:spcPct val="150000"/>
              </a:lnSpc>
              <a:buClr>
                <a:srgbClr val="2D2D2D"/>
              </a:buClr>
              <a:buSzPts val="1400"/>
            </a:pPr>
            <a:endParaRPr lang="en-US" altLang="ko-KR" sz="1200" dirty="0">
              <a:solidFill>
                <a:srgbClr val="2D2D2D"/>
              </a:solidFill>
              <a:latin typeface="+mn-ea"/>
            </a:endParaRPr>
          </a:p>
          <a:p>
            <a:pPr marL="269875" lvl="0" indent="-269875" latinLnBrk="0">
              <a:lnSpc>
                <a:spcPct val="150000"/>
              </a:lnSpc>
              <a:buClr>
                <a:srgbClr val="2D2D2D"/>
              </a:buClr>
              <a:buSzPts val="1400"/>
              <a:buFont typeface="Wingdings" panose="05000000000000000000" pitchFamily="2" charset="2"/>
              <a:buChar char="Ø"/>
            </a:pPr>
            <a:r>
              <a:rPr lang="ko-KR" altLang="en-US" sz="1200" dirty="0">
                <a:solidFill>
                  <a:srgbClr val="2D2D2D"/>
                </a:solidFill>
                <a:latin typeface="+mn-ea"/>
              </a:rPr>
              <a:t>클라우드</a:t>
            </a:r>
            <a:r>
              <a:rPr lang="en-US" altLang="ko-KR" sz="1200" dirty="0">
                <a:solidFill>
                  <a:srgbClr val="2D2D2D"/>
                </a:solidFill>
                <a:latin typeface="+mn-ea"/>
              </a:rPr>
              <a:t>+k8s</a:t>
            </a:r>
            <a:r>
              <a:rPr lang="ko-KR" altLang="en-US" sz="1200" dirty="0">
                <a:solidFill>
                  <a:srgbClr val="2D2D2D"/>
                </a:solidFill>
                <a:latin typeface="+mn-ea"/>
              </a:rPr>
              <a:t>인프라</a:t>
            </a:r>
            <a:r>
              <a:rPr lang="en-US" altLang="ko-KR" sz="1200" dirty="0">
                <a:solidFill>
                  <a:srgbClr val="2D2D2D"/>
                </a:solidFill>
                <a:latin typeface="+mn-ea"/>
              </a:rPr>
              <a:t> + BXM </a:t>
            </a:r>
            <a:r>
              <a:rPr lang="ko-KR" altLang="en-US" sz="1200" dirty="0">
                <a:solidFill>
                  <a:srgbClr val="2D2D2D"/>
                </a:solidFill>
                <a:latin typeface="+mn-ea"/>
              </a:rPr>
              <a:t>어플리케이션에 대한 통합 유지보수 </a:t>
            </a:r>
            <a:r>
              <a:rPr lang="ko-KR" altLang="en-US" sz="1200" dirty="0" smtClean="0">
                <a:solidFill>
                  <a:srgbClr val="2D2D2D"/>
                </a:solidFill>
                <a:latin typeface="+mn-ea"/>
              </a:rPr>
              <a:t>제공</a:t>
            </a:r>
            <a:endParaRPr lang="en-US" altLang="ko-KR" sz="1200" dirty="0" smtClean="0">
              <a:solidFill>
                <a:srgbClr val="2D2D2D"/>
              </a:solidFill>
              <a:latin typeface="+mn-ea"/>
            </a:endParaRPr>
          </a:p>
          <a:p>
            <a:pPr marL="269875" lvl="0" indent="-269875" latinLnBrk="0">
              <a:lnSpc>
                <a:spcPct val="150000"/>
              </a:lnSpc>
              <a:buClr>
                <a:srgbClr val="2D2D2D"/>
              </a:buClr>
              <a:buSzPts val="1400"/>
              <a:buFont typeface="Wingdings" panose="05000000000000000000" pitchFamily="2" charset="2"/>
              <a:buChar char="Ø"/>
            </a:pPr>
            <a:endParaRPr lang="en-US" altLang="ko-KR" sz="1200" dirty="0">
              <a:solidFill>
                <a:srgbClr val="2D2D2D"/>
              </a:solidFill>
              <a:latin typeface="+mn-ea"/>
            </a:endParaRPr>
          </a:p>
          <a:p>
            <a:pPr marL="269875" lvl="0" indent="-269875" latinLnBrk="0">
              <a:lnSpc>
                <a:spcPct val="150000"/>
              </a:lnSpc>
              <a:buClr>
                <a:srgbClr val="2D2D2D"/>
              </a:buClr>
              <a:buSzPts val="1400"/>
              <a:buFont typeface="Wingdings" panose="05000000000000000000" pitchFamily="2" charset="2"/>
              <a:buChar char="Ø"/>
            </a:pPr>
            <a:r>
              <a:rPr lang="en-US" altLang="ko-KR" sz="1200" dirty="0">
                <a:solidFill>
                  <a:srgbClr val="2D2D2D"/>
                </a:solidFill>
                <a:latin typeface="+mn-ea"/>
              </a:rPr>
              <a:t>MSA </a:t>
            </a:r>
            <a:r>
              <a:rPr lang="ko-KR" altLang="en-US" sz="1200" dirty="0">
                <a:solidFill>
                  <a:srgbClr val="2D2D2D"/>
                </a:solidFill>
                <a:latin typeface="+mn-ea"/>
              </a:rPr>
              <a:t>전환에 대한 구체적인 </a:t>
            </a:r>
            <a:r>
              <a:rPr lang="ko-KR" altLang="en-US" sz="1200" dirty="0" smtClean="0">
                <a:solidFill>
                  <a:srgbClr val="2D2D2D"/>
                </a:solidFill>
                <a:latin typeface="+mn-ea"/>
              </a:rPr>
              <a:t>실행 방안 제시</a:t>
            </a:r>
            <a:endParaRPr lang="en-US" altLang="ko-KR" sz="1200" dirty="0">
              <a:solidFill>
                <a:srgbClr val="2D2D2D"/>
              </a:solidFill>
              <a:latin typeface="+mn-ea"/>
            </a:endParaRPr>
          </a:p>
          <a:p>
            <a:pPr lvl="0" latinLnBrk="0">
              <a:lnSpc>
                <a:spcPct val="150000"/>
              </a:lnSpc>
              <a:buClr>
                <a:srgbClr val="2D2D2D"/>
              </a:buClr>
              <a:buSzPts val="1400"/>
            </a:pPr>
            <a:r>
              <a:rPr lang="en-US" altLang="ko-KR" sz="1200" dirty="0">
                <a:solidFill>
                  <a:srgbClr val="2D2D2D"/>
                </a:solidFill>
                <a:latin typeface="+mn-ea"/>
              </a:rPr>
              <a:t>    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89619" y="958861"/>
            <a:ext cx="8056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 defTabSz="342900" latinLnBrk="0">
              <a:buFont typeface="Wingdings" panose="05000000000000000000" pitchFamily="2" charset="2"/>
              <a:buChar char="v"/>
            </a:pPr>
            <a:r>
              <a:rPr lang="en-US" sz="1200" b="1" spc="-113" dirty="0">
                <a:solidFill>
                  <a:srgbClr val="3343A1"/>
                </a:solidFill>
                <a:cs typeface="Noto Sans KR Medium"/>
              </a:rPr>
              <a:t>BXM Cloud</a:t>
            </a:r>
            <a:r>
              <a:rPr lang="ko-KR" altLang="en-US" sz="1200" b="1" spc="-113" dirty="0">
                <a:solidFill>
                  <a:srgbClr val="3343A1"/>
                </a:solidFill>
                <a:cs typeface="Noto Sans KR Medium"/>
              </a:rPr>
              <a:t>는 </a:t>
            </a:r>
            <a:r>
              <a:rPr lang="en-US" altLang="ko-KR" sz="1200" b="1" spc="-113" dirty="0">
                <a:solidFill>
                  <a:srgbClr val="3343A1"/>
                </a:solidFill>
                <a:cs typeface="Noto Sans KR Medium"/>
              </a:rPr>
              <a:t>k8s </a:t>
            </a:r>
            <a:r>
              <a:rPr lang="ko-KR" altLang="en-US" sz="1200" b="1" spc="-113" dirty="0">
                <a:solidFill>
                  <a:srgbClr val="3343A1"/>
                </a:solidFill>
                <a:cs typeface="Noto Sans KR Medium"/>
              </a:rPr>
              <a:t>인프라 구성 및 운영에 대한 고민을 해결하고 </a:t>
            </a:r>
            <a:r>
              <a:rPr lang="ko-KR" altLang="en-US" sz="1200" b="1" spc="-113" dirty="0" smtClean="0">
                <a:solidFill>
                  <a:srgbClr val="3343A1"/>
                </a:solidFill>
                <a:cs typeface="Noto Sans KR Medium"/>
              </a:rPr>
              <a:t>모놀리스 </a:t>
            </a:r>
            <a:r>
              <a:rPr lang="ko-KR" altLang="en-US" sz="1200" b="1" spc="-113" dirty="0">
                <a:solidFill>
                  <a:srgbClr val="3343A1"/>
                </a:solidFill>
                <a:cs typeface="Noto Sans KR Medium"/>
              </a:rPr>
              <a:t>환경의</a:t>
            </a:r>
            <a:r>
              <a:rPr lang="en-US" altLang="ko-KR" sz="1200" b="1" spc="-113" dirty="0">
                <a:solidFill>
                  <a:srgbClr val="3343A1"/>
                </a:solidFill>
                <a:cs typeface="Noto Sans KR Medium"/>
              </a:rPr>
              <a:t> MSA</a:t>
            </a:r>
            <a:r>
              <a:rPr lang="ko-KR" altLang="en-US" sz="1200" b="1" spc="-113" dirty="0">
                <a:solidFill>
                  <a:srgbClr val="3343A1"/>
                </a:solidFill>
                <a:cs typeface="Noto Sans KR Medium"/>
              </a:rPr>
              <a:t> 전환 방법을 구체적으로 제시합니다</a:t>
            </a:r>
            <a:r>
              <a:rPr lang="en-US" altLang="ko-KR" sz="1200" b="1" spc="-113" dirty="0">
                <a:solidFill>
                  <a:srgbClr val="3343A1"/>
                </a:solidFill>
                <a:cs typeface="Noto Sans KR Medium"/>
              </a:rPr>
              <a:t>.</a:t>
            </a:r>
            <a:r>
              <a:rPr lang="ko-KR" altLang="en-US" sz="1200" b="1" spc="-113" dirty="0">
                <a:solidFill>
                  <a:srgbClr val="3343A1"/>
                </a:solidFill>
                <a:cs typeface="Noto Sans KR Medium"/>
              </a:rPr>
              <a:t> </a:t>
            </a:r>
            <a:r>
              <a:rPr lang="en-US" altLang="ko-KR" sz="1200" b="1" spc="-113" dirty="0">
                <a:solidFill>
                  <a:srgbClr val="3343A1"/>
                </a:solidFill>
                <a:cs typeface="Noto Sans KR Medium"/>
              </a:rPr>
              <a:t>   </a:t>
            </a:r>
            <a:endParaRPr lang="en-US" sz="1200" b="1" spc="-113" dirty="0">
              <a:solidFill>
                <a:srgbClr val="3343A1"/>
              </a:solidFill>
              <a:cs typeface="Noto Sans KR Medium"/>
            </a:endParaRPr>
          </a:p>
        </p:txBody>
      </p:sp>
      <p:sp>
        <p:nvSpPr>
          <p:cNvPr id="64" name="모서리가 둥근 직사각형 63"/>
          <p:cNvSpPr/>
          <p:nvPr/>
        </p:nvSpPr>
        <p:spPr>
          <a:xfrm>
            <a:off x="5687410" y="1608638"/>
            <a:ext cx="2779906" cy="2685176"/>
          </a:xfrm>
          <a:prstGeom prst="roundRect">
            <a:avLst>
              <a:gd name="adj" fmla="val 13244"/>
            </a:avLst>
          </a:prstGeom>
          <a:solidFill>
            <a:schemeClr val="tx1">
              <a:lumMod val="85000"/>
              <a:lumOff val="15000"/>
            </a:schemeClr>
          </a:solidFill>
          <a:ln w="1270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pic>
        <p:nvPicPr>
          <p:cNvPr id="65" name="그림 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3307" y="1734951"/>
            <a:ext cx="2528113" cy="1003190"/>
          </a:xfrm>
          <a:prstGeom prst="rect">
            <a:avLst/>
          </a:prstGeom>
        </p:spPr>
      </p:pic>
      <p:pic>
        <p:nvPicPr>
          <p:cNvPr id="7172" name="Picture 4" descr="Image result for k8s architec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648" y="2696990"/>
            <a:ext cx="2672668" cy="149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13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-2487" y="176166"/>
            <a:ext cx="1296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 latinLnBrk="0"/>
            <a:r>
              <a:rPr lang="en-US" sz="1800" b="1" spc="-113" dirty="0">
                <a:solidFill>
                  <a:srgbClr val="3343A1"/>
                </a:solidFill>
                <a:cs typeface="Noto Sans KR Medium"/>
              </a:rPr>
              <a:t>BXM Cloud</a:t>
            </a:r>
          </a:p>
        </p:txBody>
      </p:sp>
      <p:sp>
        <p:nvSpPr>
          <p:cNvPr id="52" name="직사각형 22"/>
          <p:cNvSpPr/>
          <p:nvPr/>
        </p:nvSpPr>
        <p:spPr>
          <a:xfrm>
            <a:off x="680" y="696128"/>
            <a:ext cx="9139241" cy="216024"/>
          </a:xfrm>
          <a:prstGeom prst="rect">
            <a:avLst/>
          </a:prstGeom>
          <a:solidFill>
            <a:srgbClr val="3343A1"/>
          </a:solidFill>
          <a:ln w="9525">
            <a:solidFill>
              <a:srgbClr val="3350A1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 b="1" dirty="0">
                <a:solidFill>
                  <a:prstClr val="white"/>
                </a:solidFill>
              </a:rPr>
              <a:t>BXM Cloud </a:t>
            </a:r>
            <a:r>
              <a:rPr lang="ko-KR" altLang="en-US" sz="1200" b="1" dirty="0">
                <a:solidFill>
                  <a:prstClr val="white"/>
                </a:solidFill>
              </a:rPr>
              <a:t>구성도</a:t>
            </a:r>
          </a:p>
        </p:txBody>
      </p:sp>
      <p:sp>
        <p:nvSpPr>
          <p:cNvPr id="9" name="AutoShape 2" descr="Image result for pivotal container servi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17" name="그룹 16"/>
          <p:cNvGrpSpPr/>
          <p:nvPr/>
        </p:nvGrpSpPr>
        <p:grpSpPr>
          <a:xfrm>
            <a:off x="113226" y="3486341"/>
            <a:ext cx="1228176" cy="1117091"/>
            <a:chOff x="113226" y="3476600"/>
            <a:chExt cx="1228176" cy="1117091"/>
          </a:xfrm>
        </p:grpSpPr>
        <p:sp>
          <p:nvSpPr>
            <p:cNvPr id="8" name="직사각형 7"/>
            <p:cNvSpPr/>
            <p:nvPr/>
          </p:nvSpPr>
          <p:spPr>
            <a:xfrm>
              <a:off x="113226" y="3476600"/>
              <a:ext cx="1228176" cy="1096264"/>
            </a:xfrm>
            <a:prstGeom prst="rect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noFill/>
              </a:endParaRPr>
            </a:p>
          </p:txBody>
        </p:sp>
        <p:sp>
          <p:nvSpPr>
            <p:cNvPr id="10" name="Rectangle 27"/>
            <p:cNvSpPr/>
            <p:nvPr/>
          </p:nvSpPr>
          <p:spPr>
            <a:xfrm>
              <a:off x="174130" y="3551132"/>
              <a:ext cx="1106369" cy="177774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900" b="1" dirty="0">
                  <a:solidFill>
                    <a:schemeClr val="bg1"/>
                  </a:solidFill>
                  <a:latin typeface="+mn-ea"/>
                  <a:cs typeface="Noto Sans KR Medium"/>
                </a:rPr>
                <a:t>Add-ons</a:t>
              </a:r>
            </a:p>
          </p:txBody>
        </p:sp>
        <p:sp>
          <p:nvSpPr>
            <p:cNvPr id="11" name="Rectangle 27"/>
            <p:cNvSpPr/>
            <p:nvPr/>
          </p:nvSpPr>
          <p:spPr>
            <a:xfrm>
              <a:off x="174130" y="3755604"/>
              <a:ext cx="1106369" cy="17754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wrap="square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900" b="1" dirty="0">
                  <a:solidFill>
                    <a:schemeClr val="bg1"/>
                  </a:solidFill>
                  <a:latin typeface="+mn-ea"/>
                  <a:cs typeface="Noto Sans KR Medium"/>
                </a:rPr>
                <a:t>P</a:t>
              </a:r>
              <a:r>
                <a:rPr lang="en-US" altLang="ko-KR" sz="900" b="1" dirty="0" smtClean="0">
                  <a:solidFill>
                    <a:schemeClr val="bg1"/>
                  </a:solidFill>
                  <a:latin typeface="+mn-ea"/>
                  <a:cs typeface="Noto Sans KR Medium"/>
                </a:rPr>
                <a:t>roxy</a:t>
              </a:r>
              <a:endParaRPr lang="en-US" altLang="ko-KR" sz="900" b="1" dirty="0">
                <a:solidFill>
                  <a:schemeClr val="bg1"/>
                </a:solidFill>
                <a:latin typeface="+mn-ea"/>
                <a:cs typeface="Noto Sans KR Medium"/>
              </a:endParaRPr>
            </a:p>
          </p:txBody>
        </p:sp>
        <p:sp>
          <p:nvSpPr>
            <p:cNvPr id="12" name="Rectangle 27"/>
            <p:cNvSpPr/>
            <p:nvPr/>
          </p:nvSpPr>
          <p:spPr>
            <a:xfrm>
              <a:off x="174130" y="3960075"/>
              <a:ext cx="1106369" cy="177774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900" b="1" dirty="0">
                  <a:solidFill>
                    <a:schemeClr val="bg1"/>
                  </a:solidFill>
                  <a:latin typeface="+mn-ea"/>
                  <a:cs typeface="Noto Sans KR Medium"/>
                </a:rPr>
                <a:t>Kubelet</a:t>
              </a:r>
            </a:p>
          </p:txBody>
        </p:sp>
        <p:sp>
          <p:nvSpPr>
            <p:cNvPr id="13" name="Rectangle 27"/>
            <p:cNvSpPr/>
            <p:nvPr/>
          </p:nvSpPr>
          <p:spPr>
            <a:xfrm>
              <a:off x="174130" y="4164549"/>
              <a:ext cx="1106369" cy="17777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900" b="1" dirty="0">
                  <a:solidFill>
                    <a:schemeClr val="bg1"/>
                  </a:solidFill>
                  <a:latin typeface="+mn-ea"/>
                  <a:cs typeface="Noto Sans KR Medium"/>
                </a:rPr>
                <a:t>Cont. runtime</a:t>
              </a:r>
            </a:p>
          </p:txBody>
        </p:sp>
        <p:sp>
          <p:nvSpPr>
            <p:cNvPr id="14" name="Rectangle 27"/>
            <p:cNvSpPr/>
            <p:nvPr/>
          </p:nvSpPr>
          <p:spPr>
            <a:xfrm>
              <a:off x="231315" y="4376709"/>
              <a:ext cx="991998" cy="2169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900" b="1" dirty="0">
                  <a:solidFill>
                    <a:srgbClr val="00B050"/>
                  </a:solidFill>
                  <a:latin typeface="+mn-ea"/>
                  <a:cs typeface="Noto Sans KR Medium"/>
                </a:rPr>
                <a:t>Worker</a:t>
              </a:r>
            </a:p>
          </p:txBody>
        </p:sp>
      </p:grpSp>
      <p:grpSp>
        <p:nvGrpSpPr>
          <p:cNvPr id="48" name="그룹 47"/>
          <p:cNvGrpSpPr/>
          <p:nvPr/>
        </p:nvGrpSpPr>
        <p:grpSpPr>
          <a:xfrm>
            <a:off x="6293258" y="4363441"/>
            <a:ext cx="863057" cy="673220"/>
            <a:chOff x="322293" y="2628377"/>
            <a:chExt cx="1322262" cy="934436"/>
          </a:xfrm>
        </p:grpSpPr>
        <p:sp>
          <p:nvSpPr>
            <p:cNvPr id="49" name="Rectangle 27"/>
            <p:cNvSpPr/>
            <p:nvPr/>
          </p:nvSpPr>
          <p:spPr>
            <a:xfrm>
              <a:off x="322293" y="2628377"/>
              <a:ext cx="1322262" cy="21698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900" b="1" dirty="0">
                  <a:solidFill>
                    <a:schemeClr val="bg1"/>
                  </a:solidFill>
                  <a:latin typeface="+mn-ea"/>
                  <a:cs typeface="Noto Sans KR Medium"/>
                </a:rPr>
                <a:t>CLI</a:t>
              </a:r>
            </a:p>
          </p:txBody>
        </p:sp>
        <p:sp>
          <p:nvSpPr>
            <p:cNvPr id="50" name="Rectangle 27"/>
            <p:cNvSpPr/>
            <p:nvPr/>
          </p:nvSpPr>
          <p:spPr>
            <a:xfrm>
              <a:off x="322293" y="2877944"/>
              <a:ext cx="1322262" cy="21698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900" b="1" dirty="0">
                  <a:solidFill>
                    <a:schemeClr val="bg1"/>
                  </a:solidFill>
                  <a:latin typeface="+mn-ea"/>
                  <a:cs typeface="Noto Sans KR Medium"/>
                </a:rPr>
                <a:t>UI</a:t>
              </a:r>
            </a:p>
          </p:txBody>
        </p:sp>
        <p:sp>
          <p:nvSpPr>
            <p:cNvPr id="53" name="Rectangle 27"/>
            <p:cNvSpPr/>
            <p:nvPr/>
          </p:nvSpPr>
          <p:spPr>
            <a:xfrm>
              <a:off x="322293" y="3127510"/>
              <a:ext cx="1322262" cy="21698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900" b="1" dirty="0">
                  <a:solidFill>
                    <a:schemeClr val="bg1"/>
                  </a:solidFill>
                  <a:latin typeface="+mn-ea"/>
                  <a:cs typeface="Noto Sans KR Medium"/>
                </a:rPr>
                <a:t>API</a:t>
              </a:r>
            </a:p>
          </p:txBody>
        </p:sp>
        <p:sp>
          <p:nvSpPr>
            <p:cNvPr id="54" name="Rectangle 27"/>
            <p:cNvSpPr/>
            <p:nvPr/>
          </p:nvSpPr>
          <p:spPr>
            <a:xfrm>
              <a:off x="322293" y="3345831"/>
              <a:ext cx="1322262" cy="216982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900" dirty="0">
                  <a:solidFill>
                    <a:srgbClr val="FFC000"/>
                  </a:solidFill>
                  <a:latin typeface="+mn-ea"/>
                  <a:cs typeface="Noto Sans KR Medium"/>
                </a:rPr>
                <a:t>Access</a:t>
              </a:r>
            </a:p>
          </p:txBody>
        </p:sp>
      </p:grpSp>
      <p:grpSp>
        <p:nvGrpSpPr>
          <p:cNvPr id="166" name="그룹 165"/>
          <p:cNvGrpSpPr/>
          <p:nvPr/>
        </p:nvGrpSpPr>
        <p:grpSpPr>
          <a:xfrm>
            <a:off x="4787526" y="993303"/>
            <a:ext cx="1172535" cy="1851578"/>
            <a:chOff x="6050113" y="1040898"/>
            <a:chExt cx="1467838" cy="1851578"/>
          </a:xfrm>
        </p:grpSpPr>
        <p:sp>
          <p:nvSpPr>
            <p:cNvPr id="84" name="직사각형 83"/>
            <p:cNvSpPr/>
            <p:nvPr/>
          </p:nvSpPr>
          <p:spPr>
            <a:xfrm>
              <a:off x="6050113" y="1040898"/>
              <a:ext cx="1467838" cy="1851578"/>
            </a:xfrm>
            <a:prstGeom prst="rect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noFill/>
              </a:endParaRPr>
            </a:p>
          </p:txBody>
        </p:sp>
        <p:sp>
          <p:nvSpPr>
            <p:cNvPr id="88" name="Rectangle 27"/>
            <p:cNvSpPr/>
            <p:nvPr/>
          </p:nvSpPr>
          <p:spPr>
            <a:xfrm>
              <a:off x="6122055" y="2577655"/>
              <a:ext cx="1322262" cy="21698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900" b="1" dirty="0">
                  <a:solidFill>
                    <a:schemeClr val="bg1"/>
                  </a:solidFill>
                  <a:latin typeface="+mn-ea"/>
                  <a:cs typeface="Noto Sans KR Medium"/>
                </a:rPr>
                <a:t>API Server</a:t>
              </a:r>
            </a:p>
          </p:txBody>
        </p:sp>
        <p:sp>
          <p:nvSpPr>
            <p:cNvPr id="89" name="Rectangle 27"/>
            <p:cNvSpPr/>
            <p:nvPr/>
          </p:nvSpPr>
          <p:spPr>
            <a:xfrm>
              <a:off x="6146010" y="1090727"/>
              <a:ext cx="1185573" cy="2169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900" b="1" dirty="0">
                  <a:solidFill>
                    <a:srgbClr val="7030A0"/>
                  </a:solidFill>
                  <a:latin typeface="+mn-ea"/>
                  <a:cs typeface="Noto Sans KR Medium"/>
                </a:rPr>
                <a:t>BXM Server</a:t>
              </a:r>
            </a:p>
          </p:txBody>
        </p:sp>
        <p:sp>
          <p:nvSpPr>
            <p:cNvPr id="90" name="Rectangle 27"/>
            <p:cNvSpPr/>
            <p:nvPr/>
          </p:nvSpPr>
          <p:spPr>
            <a:xfrm>
              <a:off x="6122055" y="2326756"/>
              <a:ext cx="1322262" cy="21698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900" b="1" dirty="0">
                  <a:solidFill>
                    <a:schemeClr val="bg1"/>
                  </a:solidFill>
                  <a:latin typeface="+mn-ea"/>
                  <a:cs typeface="Noto Sans KR Medium"/>
                </a:rPr>
                <a:t>Controller</a:t>
              </a:r>
            </a:p>
          </p:txBody>
        </p:sp>
        <p:sp>
          <p:nvSpPr>
            <p:cNvPr id="91" name="Rectangle 27"/>
            <p:cNvSpPr/>
            <p:nvPr/>
          </p:nvSpPr>
          <p:spPr>
            <a:xfrm>
              <a:off x="6122055" y="2075857"/>
              <a:ext cx="1322262" cy="21698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900" b="1" dirty="0">
                  <a:solidFill>
                    <a:schemeClr val="bg1"/>
                  </a:solidFill>
                  <a:latin typeface="+mn-ea"/>
                  <a:cs typeface="Noto Sans KR Medium"/>
                </a:rPr>
                <a:t>Artfactory</a:t>
              </a:r>
            </a:p>
          </p:txBody>
        </p:sp>
        <p:sp>
          <p:nvSpPr>
            <p:cNvPr id="92" name="Rectangle 27"/>
            <p:cNvSpPr/>
            <p:nvPr/>
          </p:nvSpPr>
          <p:spPr>
            <a:xfrm>
              <a:off x="6122055" y="1824958"/>
              <a:ext cx="1322262" cy="21698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900" b="1" dirty="0">
                  <a:solidFill>
                    <a:schemeClr val="bg1"/>
                  </a:solidFill>
                  <a:latin typeface="+mn-ea"/>
                  <a:cs typeface="Noto Sans KR Medium"/>
                </a:rPr>
                <a:t>Gitlab</a:t>
              </a:r>
            </a:p>
          </p:txBody>
        </p:sp>
        <p:sp>
          <p:nvSpPr>
            <p:cNvPr id="93" name="Rectangle 27"/>
            <p:cNvSpPr/>
            <p:nvPr/>
          </p:nvSpPr>
          <p:spPr>
            <a:xfrm>
              <a:off x="6122055" y="1574059"/>
              <a:ext cx="1322262" cy="21698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900" b="1" dirty="0">
                  <a:solidFill>
                    <a:schemeClr val="bg1"/>
                  </a:solidFill>
                  <a:latin typeface="+mn-ea"/>
                  <a:cs typeface="Noto Sans KR Medium"/>
                </a:rPr>
                <a:t>Blob Store</a:t>
              </a:r>
            </a:p>
          </p:txBody>
        </p:sp>
        <p:sp>
          <p:nvSpPr>
            <p:cNvPr id="94" name="Rectangle 27"/>
            <p:cNvSpPr/>
            <p:nvPr/>
          </p:nvSpPr>
          <p:spPr>
            <a:xfrm>
              <a:off x="6122055" y="1323160"/>
              <a:ext cx="1322262" cy="21698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900" b="1" dirty="0">
                  <a:solidFill>
                    <a:schemeClr val="bg1"/>
                  </a:solidFill>
                  <a:latin typeface="+mn-ea"/>
                  <a:cs typeface="Noto Sans KR Medium"/>
                </a:rPr>
                <a:t>Docker Registry</a:t>
              </a:r>
            </a:p>
          </p:txBody>
        </p:sp>
      </p:grpSp>
      <p:cxnSp>
        <p:nvCxnSpPr>
          <p:cNvPr id="95" name="꺾인 연결선 94"/>
          <p:cNvCxnSpPr>
            <a:stCxn id="106" idx="2"/>
            <a:endCxn id="151" idx="2"/>
          </p:cNvCxnSpPr>
          <p:nvPr/>
        </p:nvCxnSpPr>
        <p:spPr>
          <a:xfrm rot="5400000" flipH="1">
            <a:off x="2567328" y="1740517"/>
            <a:ext cx="506209" cy="2403174"/>
          </a:xfrm>
          <a:prstGeom prst="bentConnector3">
            <a:avLst>
              <a:gd name="adj1" fmla="val -24366"/>
            </a:avLst>
          </a:prstGeom>
          <a:ln w="1270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5" name="그룹 164"/>
          <p:cNvGrpSpPr/>
          <p:nvPr/>
        </p:nvGrpSpPr>
        <p:grpSpPr>
          <a:xfrm>
            <a:off x="3331939" y="993303"/>
            <a:ext cx="1380161" cy="2201905"/>
            <a:chOff x="7937317" y="1098028"/>
            <a:chExt cx="1467838" cy="2609082"/>
          </a:xfrm>
        </p:grpSpPr>
        <p:sp>
          <p:nvSpPr>
            <p:cNvPr id="106" name="직사각형 105"/>
            <p:cNvSpPr/>
            <p:nvPr/>
          </p:nvSpPr>
          <p:spPr>
            <a:xfrm>
              <a:off x="7937317" y="1098028"/>
              <a:ext cx="1467838" cy="2609082"/>
            </a:xfrm>
            <a:prstGeom prst="rect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noFill/>
              </a:endParaRPr>
            </a:p>
          </p:txBody>
        </p:sp>
        <p:sp>
          <p:nvSpPr>
            <p:cNvPr id="107" name="Rectangle 27"/>
            <p:cNvSpPr/>
            <p:nvPr/>
          </p:nvSpPr>
          <p:spPr>
            <a:xfrm>
              <a:off x="8007500" y="2631125"/>
              <a:ext cx="1322262" cy="21698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900" b="1" dirty="0">
                  <a:solidFill>
                    <a:schemeClr val="bg1"/>
                  </a:solidFill>
                  <a:latin typeface="+mn-ea"/>
                  <a:cs typeface="Noto Sans KR Medium"/>
                </a:rPr>
                <a:t>Health Monitor</a:t>
              </a:r>
            </a:p>
          </p:txBody>
        </p:sp>
        <p:sp>
          <p:nvSpPr>
            <p:cNvPr id="108" name="Rectangle 27"/>
            <p:cNvSpPr/>
            <p:nvPr/>
          </p:nvSpPr>
          <p:spPr>
            <a:xfrm>
              <a:off x="8033214" y="1147857"/>
              <a:ext cx="1185573" cy="2571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900" b="1" dirty="0">
                  <a:solidFill>
                    <a:srgbClr val="92D050"/>
                  </a:solidFill>
                  <a:latin typeface="+mn-ea"/>
                  <a:cs typeface="Noto Sans KR Medium"/>
                </a:rPr>
                <a:t>Bosh</a:t>
              </a:r>
            </a:p>
          </p:txBody>
        </p:sp>
        <p:sp>
          <p:nvSpPr>
            <p:cNvPr id="109" name="Rectangle 27"/>
            <p:cNvSpPr/>
            <p:nvPr/>
          </p:nvSpPr>
          <p:spPr>
            <a:xfrm>
              <a:off x="8007500" y="2380958"/>
              <a:ext cx="1322262" cy="21698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900" b="1" dirty="0">
                  <a:solidFill>
                    <a:schemeClr val="bg1"/>
                  </a:solidFill>
                  <a:latin typeface="+mn-ea"/>
                  <a:cs typeface="Noto Sans KR Medium"/>
                </a:rPr>
                <a:t>Blob Store</a:t>
              </a:r>
            </a:p>
          </p:txBody>
        </p:sp>
        <p:sp>
          <p:nvSpPr>
            <p:cNvPr id="110" name="Rectangle 27"/>
            <p:cNvSpPr/>
            <p:nvPr/>
          </p:nvSpPr>
          <p:spPr>
            <a:xfrm>
              <a:off x="8007500" y="2130791"/>
              <a:ext cx="1322262" cy="21698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900" b="1" dirty="0">
                  <a:solidFill>
                    <a:schemeClr val="bg1"/>
                  </a:solidFill>
                  <a:latin typeface="+mn-ea"/>
                  <a:cs typeface="Noto Sans KR Medium"/>
                </a:rPr>
                <a:t>NATS</a:t>
              </a:r>
            </a:p>
          </p:txBody>
        </p:sp>
        <p:sp>
          <p:nvSpPr>
            <p:cNvPr id="111" name="Rectangle 27"/>
            <p:cNvSpPr/>
            <p:nvPr/>
          </p:nvSpPr>
          <p:spPr>
            <a:xfrm>
              <a:off x="8007500" y="1880624"/>
              <a:ext cx="1322262" cy="21698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900" b="1" dirty="0">
                  <a:solidFill>
                    <a:schemeClr val="bg1"/>
                  </a:solidFill>
                  <a:latin typeface="+mn-ea"/>
                  <a:cs typeface="Noto Sans KR Medium"/>
                </a:rPr>
                <a:t>BPM</a:t>
              </a:r>
            </a:p>
          </p:txBody>
        </p:sp>
        <p:sp>
          <p:nvSpPr>
            <p:cNvPr id="112" name="Rectangle 27"/>
            <p:cNvSpPr/>
            <p:nvPr/>
          </p:nvSpPr>
          <p:spPr>
            <a:xfrm>
              <a:off x="8007500" y="1630457"/>
              <a:ext cx="1322262" cy="21698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900" b="1" dirty="0">
                  <a:solidFill>
                    <a:schemeClr val="bg1"/>
                  </a:solidFill>
                  <a:latin typeface="+mn-ea"/>
                  <a:cs typeface="Noto Sans KR Medium"/>
                </a:rPr>
                <a:t>UAA</a:t>
              </a:r>
            </a:p>
          </p:txBody>
        </p:sp>
        <p:sp>
          <p:nvSpPr>
            <p:cNvPr id="113" name="Rectangle 27"/>
            <p:cNvSpPr/>
            <p:nvPr/>
          </p:nvSpPr>
          <p:spPr>
            <a:xfrm>
              <a:off x="8007500" y="1380290"/>
              <a:ext cx="1322262" cy="21698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900" b="1" dirty="0">
                  <a:solidFill>
                    <a:schemeClr val="bg1"/>
                  </a:solidFill>
                  <a:latin typeface="+mn-ea"/>
                  <a:cs typeface="Noto Sans KR Medium"/>
                </a:rPr>
                <a:t>Crebhub</a:t>
              </a:r>
            </a:p>
          </p:txBody>
        </p:sp>
        <p:sp>
          <p:nvSpPr>
            <p:cNvPr id="115" name="Rectangle 27"/>
            <p:cNvSpPr/>
            <p:nvPr/>
          </p:nvSpPr>
          <p:spPr>
            <a:xfrm>
              <a:off x="8007500" y="2881292"/>
              <a:ext cx="1322262" cy="21698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900" b="1" dirty="0">
                  <a:solidFill>
                    <a:schemeClr val="bg1"/>
                  </a:solidFill>
                  <a:latin typeface="+mn-ea"/>
                  <a:cs typeface="Noto Sans KR Medium"/>
                </a:rPr>
                <a:t>Registry</a:t>
              </a:r>
            </a:p>
          </p:txBody>
        </p:sp>
        <p:sp>
          <p:nvSpPr>
            <p:cNvPr id="116" name="Rectangle 27"/>
            <p:cNvSpPr/>
            <p:nvPr/>
          </p:nvSpPr>
          <p:spPr>
            <a:xfrm>
              <a:off x="8007500" y="3131459"/>
              <a:ext cx="1322262" cy="21698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900" b="1" dirty="0">
                  <a:solidFill>
                    <a:schemeClr val="bg1"/>
                  </a:solidFill>
                  <a:latin typeface="+mn-ea"/>
                  <a:cs typeface="Noto Sans KR Medium"/>
                </a:rPr>
                <a:t>Bosh DB</a:t>
              </a:r>
            </a:p>
          </p:txBody>
        </p:sp>
        <p:sp>
          <p:nvSpPr>
            <p:cNvPr id="117" name="Rectangle 27"/>
            <p:cNvSpPr/>
            <p:nvPr/>
          </p:nvSpPr>
          <p:spPr>
            <a:xfrm>
              <a:off x="8007500" y="3381628"/>
              <a:ext cx="1322262" cy="21698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900" b="1" dirty="0">
                  <a:solidFill>
                    <a:schemeClr val="bg1"/>
                  </a:solidFill>
                  <a:latin typeface="+mn-ea"/>
                  <a:cs typeface="Noto Sans KR Medium"/>
                </a:rPr>
                <a:t>Director CPI</a:t>
              </a:r>
            </a:p>
          </p:txBody>
        </p:sp>
      </p:grpSp>
      <p:cxnSp>
        <p:nvCxnSpPr>
          <p:cNvPr id="118" name="꺾인 연결선 117"/>
          <p:cNvCxnSpPr>
            <a:stCxn id="88" idx="2"/>
            <a:endCxn id="156" idx="2"/>
          </p:cNvCxnSpPr>
          <p:nvPr/>
        </p:nvCxnSpPr>
        <p:spPr>
          <a:xfrm rot="5400000" flipH="1">
            <a:off x="3476765" y="850690"/>
            <a:ext cx="35433" cy="3757272"/>
          </a:xfrm>
          <a:prstGeom prst="bentConnector3">
            <a:avLst>
              <a:gd name="adj1" fmla="val -1610586"/>
            </a:avLst>
          </a:prstGeom>
          <a:ln w="1270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7" name="그룹 146"/>
          <p:cNvGrpSpPr/>
          <p:nvPr/>
        </p:nvGrpSpPr>
        <p:grpSpPr>
          <a:xfrm>
            <a:off x="117865" y="1016433"/>
            <a:ext cx="3142398" cy="1878224"/>
            <a:chOff x="2554511" y="945938"/>
            <a:chExt cx="3443432" cy="2185884"/>
          </a:xfrm>
        </p:grpSpPr>
        <p:sp>
          <p:nvSpPr>
            <p:cNvPr id="148" name="직사각형 147"/>
            <p:cNvSpPr/>
            <p:nvPr/>
          </p:nvSpPr>
          <p:spPr>
            <a:xfrm>
              <a:off x="2707884" y="1120898"/>
              <a:ext cx="3290059" cy="201092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noFill/>
              </a:endParaRPr>
            </a:p>
          </p:txBody>
        </p:sp>
        <p:sp>
          <p:nvSpPr>
            <p:cNvPr id="149" name="직사각형 148"/>
            <p:cNvSpPr/>
            <p:nvPr/>
          </p:nvSpPr>
          <p:spPr>
            <a:xfrm>
              <a:off x="2638923" y="1040898"/>
              <a:ext cx="3290059" cy="201092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noFill/>
              </a:endParaRPr>
            </a:p>
          </p:txBody>
        </p:sp>
        <p:sp>
          <p:nvSpPr>
            <p:cNvPr id="150" name="직사각형 149"/>
            <p:cNvSpPr/>
            <p:nvPr/>
          </p:nvSpPr>
          <p:spPr>
            <a:xfrm>
              <a:off x="2554511" y="945938"/>
              <a:ext cx="3290059" cy="201092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noFill/>
              </a:endParaRPr>
            </a:p>
          </p:txBody>
        </p:sp>
        <p:sp>
          <p:nvSpPr>
            <p:cNvPr id="151" name="Rectangle 27"/>
            <p:cNvSpPr/>
            <p:nvPr/>
          </p:nvSpPr>
          <p:spPr>
            <a:xfrm>
              <a:off x="2639513" y="2675495"/>
              <a:ext cx="3119537" cy="21698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900" b="1" dirty="0">
                  <a:solidFill>
                    <a:schemeClr val="bg1"/>
                  </a:solidFill>
                  <a:latin typeface="+mn-ea"/>
                  <a:cs typeface="Noto Sans KR Medium"/>
                </a:rPr>
                <a:t>API Server</a:t>
              </a:r>
            </a:p>
          </p:txBody>
        </p:sp>
        <p:sp>
          <p:nvSpPr>
            <p:cNvPr id="152" name="Rectangle 27"/>
            <p:cNvSpPr/>
            <p:nvPr/>
          </p:nvSpPr>
          <p:spPr>
            <a:xfrm>
              <a:off x="3533405" y="2240754"/>
              <a:ext cx="1322262" cy="21698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900" b="1" dirty="0">
                  <a:solidFill>
                    <a:schemeClr val="bg1"/>
                  </a:solidFill>
                  <a:latin typeface="+mn-ea"/>
                  <a:cs typeface="Noto Sans KR Medium"/>
                </a:rPr>
                <a:t>etcd</a:t>
              </a:r>
            </a:p>
          </p:txBody>
        </p:sp>
        <p:sp>
          <p:nvSpPr>
            <p:cNvPr id="153" name="Rectangle 27"/>
            <p:cNvSpPr/>
            <p:nvPr/>
          </p:nvSpPr>
          <p:spPr>
            <a:xfrm>
              <a:off x="4436788" y="1873142"/>
              <a:ext cx="1322262" cy="21698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900" b="1" dirty="0">
                  <a:solidFill>
                    <a:schemeClr val="bg1"/>
                  </a:solidFill>
                  <a:latin typeface="+mn-ea"/>
                  <a:cs typeface="Noto Sans KR Medium"/>
                </a:rPr>
                <a:t>Scheduler</a:t>
              </a:r>
            </a:p>
          </p:txBody>
        </p:sp>
        <p:sp>
          <p:nvSpPr>
            <p:cNvPr id="154" name="Rectangle 27"/>
            <p:cNvSpPr/>
            <p:nvPr/>
          </p:nvSpPr>
          <p:spPr>
            <a:xfrm>
              <a:off x="2946777" y="1970871"/>
              <a:ext cx="1322262" cy="21698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900" b="1" dirty="0">
                  <a:solidFill>
                    <a:schemeClr val="bg1"/>
                  </a:solidFill>
                  <a:latin typeface="+mn-ea"/>
                  <a:cs typeface="Noto Sans KR Medium"/>
                </a:rPr>
                <a:t>Controller Manger</a:t>
              </a:r>
            </a:p>
          </p:txBody>
        </p:sp>
        <p:sp>
          <p:nvSpPr>
            <p:cNvPr id="155" name="Rectangle 27"/>
            <p:cNvSpPr/>
            <p:nvPr/>
          </p:nvSpPr>
          <p:spPr>
            <a:xfrm>
              <a:off x="2639513" y="1678575"/>
              <a:ext cx="1629525" cy="25252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900" b="1" dirty="0">
                  <a:solidFill>
                    <a:schemeClr val="bg1"/>
                  </a:solidFill>
                  <a:latin typeface="+mn-ea"/>
                  <a:cs typeface="Noto Sans KR Medium"/>
                </a:rPr>
                <a:t>P</a:t>
              </a:r>
              <a:r>
                <a:rPr lang="en-US" altLang="ko-KR" sz="900" b="1" dirty="0" smtClean="0">
                  <a:solidFill>
                    <a:schemeClr val="bg1"/>
                  </a:solidFill>
                  <a:latin typeface="+mn-ea"/>
                  <a:cs typeface="Noto Sans KR Medium"/>
                </a:rPr>
                <a:t>roxy</a:t>
              </a:r>
              <a:endParaRPr lang="en-US" altLang="ko-KR" sz="900" b="1" dirty="0">
                <a:solidFill>
                  <a:schemeClr val="bg1"/>
                </a:solidFill>
                <a:latin typeface="+mn-ea"/>
                <a:cs typeface="Noto Sans KR Medium"/>
              </a:endParaRPr>
            </a:p>
          </p:txBody>
        </p:sp>
        <p:sp>
          <p:nvSpPr>
            <p:cNvPr id="156" name="직사각형 155"/>
            <p:cNvSpPr/>
            <p:nvPr/>
          </p:nvSpPr>
          <p:spPr>
            <a:xfrm>
              <a:off x="2593467" y="1383838"/>
              <a:ext cx="3205057" cy="1534952"/>
            </a:xfrm>
            <a:prstGeom prst="rect">
              <a:avLst/>
            </a:prstGeom>
            <a:noFill/>
            <a:ln w="12700"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noFill/>
              </a:endParaRPr>
            </a:p>
          </p:txBody>
        </p:sp>
        <p:sp>
          <p:nvSpPr>
            <p:cNvPr id="157" name="Rectangle 27"/>
            <p:cNvSpPr/>
            <p:nvPr/>
          </p:nvSpPr>
          <p:spPr>
            <a:xfrm>
              <a:off x="2639513" y="1397050"/>
              <a:ext cx="3119537" cy="2169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900" dirty="0">
                  <a:solidFill>
                    <a:srgbClr val="0070C0"/>
                  </a:solidFill>
                  <a:latin typeface="+mn-ea"/>
                  <a:cs typeface="Noto Sans KR Medium"/>
                </a:rPr>
                <a:t>Container runtime</a:t>
              </a:r>
            </a:p>
          </p:txBody>
        </p:sp>
        <p:sp>
          <p:nvSpPr>
            <p:cNvPr id="158" name="Rectangle 27"/>
            <p:cNvSpPr/>
            <p:nvPr/>
          </p:nvSpPr>
          <p:spPr>
            <a:xfrm>
              <a:off x="2723221" y="1129852"/>
              <a:ext cx="1105301" cy="21223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wrap="square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900" b="1" dirty="0">
                  <a:solidFill>
                    <a:schemeClr val="bg1"/>
                  </a:solidFill>
                  <a:latin typeface="+mn-ea"/>
                  <a:cs typeface="Noto Sans KR Medium"/>
                </a:rPr>
                <a:t>Cluster DNS</a:t>
              </a:r>
            </a:p>
          </p:txBody>
        </p:sp>
        <p:sp>
          <p:nvSpPr>
            <p:cNvPr id="159" name="Rectangle 27"/>
            <p:cNvSpPr/>
            <p:nvPr/>
          </p:nvSpPr>
          <p:spPr>
            <a:xfrm>
              <a:off x="4769109" y="1129852"/>
              <a:ext cx="884687" cy="21698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900" b="1" dirty="0">
                  <a:solidFill>
                    <a:schemeClr val="bg1"/>
                  </a:solidFill>
                  <a:latin typeface="+mn-ea"/>
                  <a:cs typeface="Noto Sans KR Medium"/>
                </a:rPr>
                <a:t>Add-ons</a:t>
              </a:r>
            </a:p>
          </p:txBody>
        </p:sp>
        <p:sp>
          <p:nvSpPr>
            <p:cNvPr id="160" name="Rectangle 27"/>
            <p:cNvSpPr/>
            <p:nvPr/>
          </p:nvSpPr>
          <p:spPr>
            <a:xfrm>
              <a:off x="2593467" y="945938"/>
              <a:ext cx="3119537" cy="2525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900" b="1" dirty="0">
                  <a:solidFill>
                    <a:srgbClr val="0070C0"/>
                  </a:solidFill>
                  <a:latin typeface="+mn-ea"/>
                  <a:cs typeface="Noto Sans KR Medium"/>
                </a:rPr>
                <a:t>Master</a:t>
              </a:r>
            </a:p>
          </p:txBody>
        </p:sp>
        <p:cxnSp>
          <p:nvCxnSpPr>
            <p:cNvPr id="161" name="직선 화살표 연결선 160"/>
            <p:cNvCxnSpPr>
              <a:stCxn id="152" idx="2"/>
              <a:endCxn id="151" idx="0"/>
            </p:cNvCxnSpPr>
            <p:nvPr/>
          </p:nvCxnSpPr>
          <p:spPr>
            <a:xfrm>
              <a:off x="4194536" y="2457736"/>
              <a:ext cx="4746" cy="217759"/>
            </a:xfrm>
            <a:prstGeom prst="straightConnector1">
              <a:avLst/>
            </a:prstGeom>
            <a:ln w="12700"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직선 화살표 연결선 161"/>
            <p:cNvCxnSpPr/>
            <p:nvPr/>
          </p:nvCxnSpPr>
          <p:spPr>
            <a:xfrm>
              <a:off x="5132378" y="2086835"/>
              <a:ext cx="0" cy="599810"/>
            </a:xfrm>
            <a:prstGeom prst="straightConnector1">
              <a:avLst/>
            </a:prstGeom>
            <a:ln w="12700"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직선 화살표 연결선 162"/>
            <p:cNvCxnSpPr/>
            <p:nvPr/>
          </p:nvCxnSpPr>
          <p:spPr>
            <a:xfrm>
              <a:off x="3261212" y="2187853"/>
              <a:ext cx="0" cy="498792"/>
            </a:xfrm>
            <a:prstGeom prst="straightConnector1">
              <a:avLst/>
            </a:prstGeom>
            <a:ln w="12700"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직선 화살표 연결선 163"/>
            <p:cNvCxnSpPr/>
            <p:nvPr/>
          </p:nvCxnSpPr>
          <p:spPr>
            <a:xfrm>
              <a:off x="2818406" y="1895556"/>
              <a:ext cx="0" cy="779939"/>
            </a:xfrm>
            <a:prstGeom prst="straightConnector1">
              <a:avLst/>
            </a:prstGeom>
            <a:ln w="12700"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그룹 15"/>
          <p:cNvGrpSpPr/>
          <p:nvPr/>
        </p:nvGrpSpPr>
        <p:grpSpPr>
          <a:xfrm>
            <a:off x="1408508" y="3486340"/>
            <a:ext cx="1228176" cy="1117093"/>
            <a:chOff x="1408508" y="3496080"/>
            <a:chExt cx="1228176" cy="1117093"/>
          </a:xfrm>
        </p:grpSpPr>
        <p:sp>
          <p:nvSpPr>
            <p:cNvPr id="168" name="직사각형 167"/>
            <p:cNvSpPr/>
            <p:nvPr/>
          </p:nvSpPr>
          <p:spPr>
            <a:xfrm>
              <a:off x="1408508" y="3496080"/>
              <a:ext cx="1228176" cy="1096264"/>
            </a:xfrm>
            <a:prstGeom prst="rect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noFill/>
              </a:endParaRPr>
            </a:p>
          </p:txBody>
        </p:sp>
        <p:sp>
          <p:nvSpPr>
            <p:cNvPr id="169" name="Rectangle 27"/>
            <p:cNvSpPr/>
            <p:nvPr/>
          </p:nvSpPr>
          <p:spPr>
            <a:xfrm>
              <a:off x="1469412" y="3570614"/>
              <a:ext cx="1106369" cy="177774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900" b="1" dirty="0">
                  <a:solidFill>
                    <a:schemeClr val="bg1"/>
                  </a:solidFill>
                  <a:latin typeface="+mn-ea"/>
                  <a:cs typeface="Noto Sans KR Medium"/>
                </a:rPr>
                <a:t>Add-ons</a:t>
              </a:r>
            </a:p>
          </p:txBody>
        </p:sp>
        <p:sp>
          <p:nvSpPr>
            <p:cNvPr id="170" name="Rectangle 27"/>
            <p:cNvSpPr/>
            <p:nvPr/>
          </p:nvSpPr>
          <p:spPr>
            <a:xfrm>
              <a:off x="1469412" y="3775084"/>
              <a:ext cx="1106369" cy="17754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wrap="square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900" b="1" dirty="0">
                  <a:solidFill>
                    <a:schemeClr val="bg1"/>
                  </a:solidFill>
                  <a:latin typeface="+mn-ea"/>
                  <a:cs typeface="Noto Sans KR Medium"/>
                </a:rPr>
                <a:t>P</a:t>
              </a:r>
              <a:r>
                <a:rPr lang="en-US" altLang="ko-KR" sz="900" b="1" dirty="0" smtClean="0">
                  <a:solidFill>
                    <a:schemeClr val="bg1"/>
                  </a:solidFill>
                  <a:latin typeface="+mn-ea"/>
                  <a:cs typeface="Noto Sans KR Medium"/>
                </a:rPr>
                <a:t>roxy</a:t>
              </a:r>
              <a:endParaRPr lang="en-US" altLang="ko-KR" sz="900" b="1" dirty="0">
                <a:solidFill>
                  <a:schemeClr val="bg1"/>
                </a:solidFill>
                <a:latin typeface="+mn-ea"/>
                <a:cs typeface="Noto Sans KR Medium"/>
              </a:endParaRPr>
            </a:p>
          </p:txBody>
        </p:sp>
        <p:sp>
          <p:nvSpPr>
            <p:cNvPr id="171" name="Rectangle 27"/>
            <p:cNvSpPr/>
            <p:nvPr/>
          </p:nvSpPr>
          <p:spPr>
            <a:xfrm>
              <a:off x="1469412" y="3979555"/>
              <a:ext cx="1106369" cy="177774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900" b="1" dirty="0">
                  <a:solidFill>
                    <a:schemeClr val="bg1"/>
                  </a:solidFill>
                  <a:latin typeface="+mn-ea"/>
                  <a:cs typeface="Noto Sans KR Medium"/>
                </a:rPr>
                <a:t>Kubelet</a:t>
              </a:r>
            </a:p>
          </p:txBody>
        </p:sp>
        <p:sp>
          <p:nvSpPr>
            <p:cNvPr id="172" name="Rectangle 27"/>
            <p:cNvSpPr/>
            <p:nvPr/>
          </p:nvSpPr>
          <p:spPr>
            <a:xfrm>
              <a:off x="1469412" y="4184025"/>
              <a:ext cx="1106369" cy="177774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900" b="1" dirty="0">
                  <a:solidFill>
                    <a:schemeClr val="bg1"/>
                  </a:solidFill>
                  <a:latin typeface="+mn-ea"/>
                  <a:cs typeface="Noto Sans KR Medium"/>
                </a:rPr>
                <a:t>Cont. runtime</a:t>
              </a:r>
            </a:p>
          </p:txBody>
        </p:sp>
        <p:sp>
          <p:nvSpPr>
            <p:cNvPr id="173" name="Rectangle 27"/>
            <p:cNvSpPr/>
            <p:nvPr/>
          </p:nvSpPr>
          <p:spPr>
            <a:xfrm>
              <a:off x="1526597" y="4396191"/>
              <a:ext cx="991998" cy="2169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900" b="1" dirty="0">
                  <a:solidFill>
                    <a:srgbClr val="00B050"/>
                  </a:solidFill>
                  <a:latin typeface="+mn-ea"/>
                  <a:cs typeface="Noto Sans KR Medium"/>
                </a:rPr>
                <a:t>Worker</a:t>
              </a:r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2703790" y="3486340"/>
            <a:ext cx="1228176" cy="1117093"/>
            <a:chOff x="2703790" y="3496080"/>
            <a:chExt cx="1228176" cy="1117093"/>
          </a:xfrm>
        </p:grpSpPr>
        <p:sp>
          <p:nvSpPr>
            <p:cNvPr id="175" name="직사각형 174"/>
            <p:cNvSpPr/>
            <p:nvPr/>
          </p:nvSpPr>
          <p:spPr>
            <a:xfrm>
              <a:off x="2703790" y="3496080"/>
              <a:ext cx="1228176" cy="1096264"/>
            </a:xfrm>
            <a:prstGeom prst="rect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noFill/>
              </a:endParaRPr>
            </a:p>
          </p:txBody>
        </p:sp>
        <p:sp>
          <p:nvSpPr>
            <p:cNvPr id="176" name="Rectangle 27"/>
            <p:cNvSpPr/>
            <p:nvPr/>
          </p:nvSpPr>
          <p:spPr>
            <a:xfrm>
              <a:off x="2764694" y="3570614"/>
              <a:ext cx="1106369" cy="177774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900" b="1" dirty="0">
                  <a:solidFill>
                    <a:schemeClr val="bg1"/>
                  </a:solidFill>
                  <a:latin typeface="+mn-ea"/>
                  <a:cs typeface="Noto Sans KR Medium"/>
                </a:rPr>
                <a:t>Add-ons</a:t>
              </a:r>
            </a:p>
          </p:txBody>
        </p:sp>
        <p:sp>
          <p:nvSpPr>
            <p:cNvPr id="177" name="Rectangle 27"/>
            <p:cNvSpPr/>
            <p:nvPr/>
          </p:nvSpPr>
          <p:spPr>
            <a:xfrm>
              <a:off x="2764694" y="3775084"/>
              <a:ext cx="1106369" cy="17754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wrap="square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900" b="1" dirty="0">
                  <a:solidFill>
                    <a:schemeClr val="bg1"/>
                  </a:solidFill>
                  <a:latin typeface="+mn-ea"/>
                  <a:cs typeface="Noto Sans KR Medium"/>
                </a:rPr>
                <a:t>P</a:t>
              </a:r>
              <a:r>
                <a:rPr lang="en-US" altLang="ko-KR" sz="900" b="1" dirty="0" smtClean="0">
                  <a:solidFill>
                    <a:schemeClr val="bg1"/>
                  </a:solidFill>
                  <a:latin typeface="+mn-ea"/>
                  <a:cs typeface="Noto Sans KR Medium"/>
                </a:rPr>
                <a:t>roxy</a:t>
              </a:r>
              <a:endParaRPr lang="en-US" altLang="ko-KR" sz="900" b="1" dirty="0">
                <a:solidFill>
                  <a:schemeClr val="bg1"/>
                </a:solidFill>
                <a:latin typeface="+mn-ea"/>
                <a:cs typeface="Noto Sans KR Medium"/>
              </a:endParaRPr>
            </a:p>
          </p:txBody>
        </p:sp>
        <p:sp>
          <p:nvSpPr>
            <p:cNvPr id="178" name="Rectangle 27"/>
            <p:cNvSpPr/>
            <p:nvPr/>
          </p:nvSpPr>
          <p:spPr>
            <a:xfrm>
              <a:off x="2764694" y="3979555"/>
              <a:ext cx="1106369" cy="177774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900" b="1" dirty="0">
                  <a:solidFill>
                    <a:schemeClr val="bg1"/>
                  </a:solidFill>
                  <a:latin typeface="+mn-ea"/>
                  <a:cs typeface="Noto Sans KR Medium"/>
                </a:rPr>
                <a:t>Kubelet</a:t>
              </a:r>
            </a:p>
          </p:txBody>
        </p:sp>
        <p:sp>
          <p:nvSpPr>
            <p:cNvPr id="179" name="Rectangle 27"/>
            <p:cNvSpPr/>
            <p:nvPr/>
          </p:nvSpPr>
          <p:spPr>
            <a:xfrm>
              <a:off x="2764694" y="4184025"/>
              <a:ext cx="1106369" cy="177774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900" b="1" dirty="0">
                  <a:solidFill>
                    <a:schemeClr val="bg1"/>
                  </a:solidFill>
                  <a:latin typeface="+mn-ea"/>
                  <a:cs typeface="Noto Sans KR Medium"/>
                </a:rPr>
                <a:t>Cont. runtime</a:t>
              </a:r>
            </a:p>
          </p:txBody>
        </p:sp>
        <p:sp>
          <p:nvSpPr>
            <p:cNvPr id="180" name="Rectangle 27"/>
            <p:cNvSpPr/>
            <p:nvPr/>
          </p:nvSpPr>
          <p:spPr>
            <a:xfrm>
              <a:off x="2821879" y="4396191"/>
              <a:ext cx="991998" cy="2169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900" b="1" dirty="0">
                  <a:solidFill>
                    <a:srgbClr val="00B050"/>
                  </a:solidFill>
                  <a:latin typeface="+mn-ea"/>
                  <a:cs typeface="Noto Sans KR Medium"/>
                </a:rPr>
                <a:t>Worker</a:t>
              </a:r>
            </a:p>
          </p:txBody>
        </p:sp>
      </p:grpSp>
      <p:cxnSp>
        <p:nvCxnSpPr>
          <p:cNvPr id="47" name="꺾인 연결선 46"/>
          <p:cNvCxnSpPr>
            <a:stCxn id="151" idx="2"/>
            <a:endCxn id="168" idx="0"/>
          </p:cNvCxnSpPr>
          <p:nvPr/>
        </p:nvCxnSpPr>
        <p:spPr>
          <a:xfrm rot="16200000" flipH="1">
            <a:off x="1422051" y="2885794"/>
            <a:ext cx="797341" cy="403750"/>
          </a:xfrm>
          <a:prstGeom prst="bentConnector3">
            <a:avLst>
              <a:gd name="adj1" fmla="val 78877"/>
            </a:avLst>
          </a:prstGeom>
          <a:ln w="1270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꺾인 연결선 44"/>
          <p:cNvCxnSpPr>
            <a:stCxn id="151" idx="2"/>
            <a:endCxn id="8" idx="0"/>
          </p:cNvCxnSpPr>
          <p:nvPr/>
        </p:nvCxnSpPr>
        <p:spPr>
          <a:xfrm rot="5400000">
            <a:off x="774409" y="2641904"/>
            <a:ext cx="797342" cy="891532"/>
          </a:xfrm>
          <a:prstGeom prst="bentConnector3">
            <a:avLst>
              <a:gd name="adj1" fmla="val 79702"/>
            </a:avLst>
          </a:prstGeom>
          <a:ln w="1270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꺾인 연결선 45"/>
          <p:cNvCxnSpPr>
            <a:stCxn id="151" idx="2"/>
            <a:endCxn id="175" idx="0"/>
          </p:cNvCxnSpPr>
          <p:nvPr/>
        </p:nvCxnSpPr>
        <p:spPr>
          <a:xfrm rot="16200000" flipH="1">
            <a:off x="2069692" y="2238153"/>
            <a:ext cx="797341" cy="1699032"/>
          </a:xfrm>
          <a:prstGeom prst="bentConnector3">
            <a:avLst>
              <a:gd name="adj1" fmla="val 79702"/>
            </a:avLst>
          </a:prstGeom>
          <a:ln w="1270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8" name="그룹 257"/>
          <p:cNvGrpSpPr/>
          <p:nvPr/>
        </p:nvGrpSpPr>
        <p:grpSpPr>
          <a:xfrm>
            <a:off x="6315980" y="993303"/>
            <a:ext cx="1888333" cy="1188824"/>
            <a:chOff x="6735972" y="822856"/>
            <a:chExt cx="3002433" cy="1727889"/>
          </a:xfrm>
        </p:grpSpPr>
        <p:sp>
          <p:nvSpPr>
            <p:cNvPr id="259" name="직사각형 258"/>
            <p:cNvSpPr/>
            <p:nvPr/>
          </p:nvSpPr>
          <p:spPr>
            <a:xfrm>
              <a:off x="6735972" y="822856"/>
              <a:ext cx="3002433" cy="172788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>
                <a:noFill/>
              </a:endParaRPr>
            </a:p>
          </p:txBody>
        </p:sp>
        <p:sp>
          <p:nvSpPr>
            <p:cNvPr id="260" name="Rectangle 27"/>
            <p:cNvSpPr/>
            <p:nvPr/>
          </p:nvSpPr>
          <p:spPr>
            <a:xfrm>
              <a:off x="6813543" y="2308979"/>
              <a:ext cx="2846819" cy="21176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400" b="1" dirty="0">
                  <a:solidFill>
                    <a:schemeClr val="bg1"/>
                  </a:solidFill>
                  <a:latin typeface="+mn-ea"/>
                  <a:cs typeface="Noto Sans KR Medium"/>
                </a:rPr>
                <a:t>API Server</a:t>
              </a:r>
            </a:p>
          </p:txBody>
        </p:sp>
        <p:sp>
          <p:nvSpPr>
            <p:cNvPr id="261" name="Rectangle 27"/>
            <p:cNvSpPr/>
            <p:nvPr/>
          </p:nvSpPr>
          <p:spPr>
            <a:xfrm>
              <a:off x="7629288" y="1935430"/>
              <a:ext cx="1206667" cy="21176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400" b="1" dirty="0">
                  <a:solidFill>
                    <a:schemeClr val="bg1"/>
                  </a:solidFill>
                  <a:latin typeface="+mn-ea"/>
                  <a:cs typeface="Noto Sans KR Medium"/>
                </a:rPr>
                <a:t>etcd</a:t>
              </a:r>
            </a:p>
          </p:txBody>
        </p:sp>
        <p:sp>
          <p:nvSpPr>
            <p:cNvPr id="262" name="Rectangle 27"/>
            <p:cNvSpPr/>
            <p:nvPr/>
          </p:nvSpPr>
          <p:spPr>
            <a:xfrm>
              <a:off x="8453695" y="1619557"/>
              <a:ext cx="1206667" cy="21176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400" b="1" dirty="0">
                  <a:solidFill>
                    <a:schemeClr val="bg1"/>
                  </a:solidFill>
                  <a:latin typeface="+mn-ea"/>
                  <a:cs typeface="Noto Sans KR Medium"/>
                </a:rPr>
                <a:t>Scheduler</a:t>
              </a:r>
            </a:p>
          </p:txBody>
        </p:sp>
        <p:sp>
          <p:nvSpPr>
            <p:cNvPr id="263" name="Rectangle 27"/>
            <p:cNvSpPr/>
            <p:nvPr/>
          </p:nvSpPr>
          <p:spPr>
            <a:xfrm>
              <a:off x="7093944" y="1703532"/>
              <a:ext cx="1206667" cy="21176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400" b="1" dirty="0">
                  <a:solidFill>
                    <a:schemeClr val="bg1"/>
                  </a:solidFill>
                  <a:latin typeface="+mn-ea"/>
                  <a:cs typeface="Noto Sans KR Medium"/>
                </a:rPr>
                <a:t>Controller Manger</a:t>
              </a:r>
            </a:p>
          </p:txBody>
        </p:sp>
        <p:sp>
          <p:nvSpPr>
            <p:cNvPr id="264" name="Rectangle 27"/>
            <p:cNvSpPr/>
            <p:nvPr/>
          </p:nvSpPr>
          <p:spPr>
            <a:xfrm>
              <a:off x="6813543" y="1452376"/>
              <a:ext cx="1487068" cy="21472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400" b="1" dirty="0" smtClean="0">
                  <a:solidFill>
                    <a:schemeClr val="bg1"/>
                  </a:solidFill>
                  <a:latin typeface="+mn-ea"/>
                  <a:cs typeface="Noto Sans KR Medium"/>
                </a:rPr>
                <a:t>Proxy</a:t>
              </a:r>
              <a:endParaRPr lang="en-US" altLang="ko-KR" sz="400" b="1" dirty="0">
                <a:solidFill>
                  <a:schemeClr val="bg1"/>
                </a:solidFill>
                <a:latin typeface="+mn-ea"/>
                <a:cs typeface="Noto Sans KR Medium"/>
              </a:endParaRPr>
            </a:p>
          </p:txBody>
        </p:sp>
        <p:sp>
          <p:nvSpPr>
            <p:cNvPr id="265" name="직사각형 264"/>
            <p:cNvSpPr/>
            <p:nvPr/>
          </p:nvSpPr>
          <p:spPr>
            <a:xfrm>
              <a:off x="6771522" y="1199122"/>
              <a:ext cx="2924862" cy="1318910"/>
            </a:xfrm>
            <a:prstGeom prst="rect">
              <a:avLst/>
            </a:prstGeom>
            <a:noFill/>
            <a:ln w="12700"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>
                <a:noFill/>
              </a:endParaRPr>
            </a:p>
          </p:txBody>
        </p:sp>
        <p:sp>
          <p:nvSpPr>
            <p:cNvPr id="266" name="Rectangle 27"/>
            <p:cNvSpPr/>
            <p:nvPr/>
          </p:nvSpPr>
          <p:spPr>
            <a:xfrm>
              <a:off x="6813543" y="1210475"/>
              <a:ext cx="2846819" cy="2117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400" dirty="0">
                  <a:solidFill>
                    <a:srgbClr val="0070C0"/>
                  </a:solidFill>
                  <a:latin typeface="+mn-ea"/>
                  <a:cs typeface="Noto Sans KR Medium"/>
                </a:rPr>
                <a:t>Container runtime</a:t>
              </a:r>
            </a:p>
          </p:txBody>
        </p:sp>
        <p:sp>
          <p:nvSpPr>
            <p:cNvPr id="267" name="Rectangle 27"/>
            <p:cNvSpPr/>
            <p:nvPr/>
          </p:nvSpPr>
          <p:spPr>
            <a:xfrm>
              <a:off x="6889932" y="980884"/>
              <a:ext cx="807345" cy="21176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400" b="1" dirty="0">
                  <a:solidFill>
                    <a:schemeClr val="bg1"/>
                  </a:solidFill>
                  <a:latin typeface="+mn-ea"/>
                  <a:cs typeface="Noto Sans KR Medium"/>
                </a:rPr>
                <a:t>Cluster DNS</a:t>
              </a:r>
            </a:p>
          </p:txBody>
        </p:sp>
        <p:sp>
          <p:nvSpPr>
            <p:cNvPr id="268" name="Rectangle 27"/>
            <p:cNvSpPr/>
            <p:nvPr/>
          </p:nvSpPr>
          <p:spPr>
            <a:xfrm>
              <a:off x="8756964" y="980884"/>
              <a:ext cx="807345" cy="21176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400" b="1" dirty="0">
                  <a:solidFill>
                    <a:schemeClr val="bg1"/>
                  </a:solidFill>
                  <a:latin typeface="+mn-ea"/>
                  <a:cs typeface="Noto Sans KR Medium"/>
                </a:rPr>
                <a:t>Add-ons</a:t>
              </a:r>
            </a:p>
          </p:txBody>
        </p:sp>
        <p:sp>
          <p:nvSpPr>
            <p:cNvPr id="269" name="Rectangle 27"/>
            <p:cNvSpPr/>
            <p:nvPr/>
          </p:nvSpPr>
          <p:spPr>
            <a:xfrm>
              <a:off x="6771523" y="822856"/>
              <a:ext cx="2846819" cy="2751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700" b="1" dirty="0">
                  <a:solidFill>
                    <a:srgbClr val="0070C0"/>
                  </a:solidFill>
                  <a:latin typeface="+mn-ea"/>
                  <a:cs typeface="Noto Sans KR Medium"/>
                </a:rPr>
                <a:t>Master</a:t>
              </a:r>
              <a:endParaRPr lang="en-US" altLang="ko-KR" sz="400" b="1" dirty="0">
                <a:solidFill>
                  <a:srgbClr val="0070C0"/>
                </a:solidFill>
                <a:latin typeface="+mn-ea"/>
                <a:cs typeface="Noto Sans KR Medium"/>
              </a:endParaRPr>
            </a:p>
          </p:txBody>
        </p:sp>
        <p:cxnSp>
          <p:nvCxnSpPr>
            <p:cNvPr id="270" name="직선 화살표 연결선 269"/>
            <p:cNvCxnSpPr>
              <a:stCxn id="261" idx="2"/>
              <a:endCxn id="260" idx="0"/>
            </p:cNvCxnSpPr>
            <p:nvPr/>
          </p:nvCxnSpPr>
          <p:spPr>
            <a:xfrm>
              <a:off x="8232621" y="2147197"/>
              <a:ext cx="4331" cy="161782"/>
            </a:xfrm>
            <a:prstGeom prst="straightConnector1">
              <a:avLst/>
            </a:prstGeom>
            <a:ln w="12700"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직선 화살표 연결선 270"/>
            <p:cNvCxnSpPr/>
            <p:nvPr/>
          </p:nvCxnSpPr>
          <p:spPr>
            <a:xfrm>
              <a:off x="9088475" y="1803173"/>
              <a:ext cx="0" cy="515388"/>
            </a:xfrm>
            <a:prstGeom prst="straightConnector1">
              <a:avLst/>
            </a:prstGeom>
            <a:ln w="12700"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직선 화살표 연결선 271"/>
            <p:cNvCxnSpPr/>
            <p:nvPr/>
          </p:nvCxnSpPr>
          <p:spPr>
            <a:xfrm>
              <a:off x="7380891" y="1889973"/>
              <a:ext cx="0" cy="428588"/>
            </a:xfrm>
            <a:prstGeom prst="straightConnector1">
              <a:avLst/>
            </a:prstGeom>
            <a:ln w="12700"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직선 화살표 연결선 272"/>
            <p:cNvCxnSpPr/>
            <p:nvPr/>
          </p:nvCxnSpPr>
          <p:spPr>
            <a:xfrm>
              <a:off x="6976797" y="1638817"/>
              <a:ext cx="0" cy="670164"/>
            </a:xfrm>
            <a:prstGeom prst="straightConnector1">
              <a:avLst/>
            </a:prstGeom>
            <a:ln w="12700"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4" name="그룹 273"/>
          <p:cNvGrpSpPr/>
          <p:nvPr/>
        </p:nvGrpSpPr>
        <p:grpSpPr>
          <a:xfrm>
            <a:off x="8307286" y="995426"/>
            <a:ext cx="732964" cy="794960"/>
            <a:chOff x="4870354" y="3607825"/>
            <a:chExt cx="1467838" cy="1409732"/>
          </a:xfrm>
        </p:grpSpPr>
        <p:sp>
          <p:nvSpPr>
            <p:cNvPr id="275" name="직사각형 274"/>
            <p:cNvSpPr/>
            <p:nvPr/>
          </p:nvSpPr>
          <p:spPr>
            <a:xfrm>
              <a:off x="4870354" y="3607825"/>
              <a:ext cx="1467838" cy="1338046"/>
            </a:xfrm>
            <a:prstGeom prst="rect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600">
                <a:noFill/>
              </a:endParaRPr>
            </a:p>
          </p:txBody>
        </p:sp>
        <p:sp>
          <p:nvSpPr>
            <p:cNvPr id="276" name="Rectangle 27"/>
            <p:cNvSpPr/>
            <p:nvPr/>
          </p:nvSpPr>
          <p:spPr>
            <a:xfrm>
              <a:off x="4943143" y="3698798"/>
              <a:ext cx="1322262" cy="22226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400" b="1" dirty="0">
                  <a:solidFill>
                    <a:schemeClr val="bg1"/>
                  </a:solidFill>
                  <a:latin typeface="+mn-ea"/>
                  <a:cs typeface="Noto Sans KR Medium"/>
                </a:rPr>
                <a:t>Add-ons</a:t>
              </a:r>
            </a:p>
          </p:txBody>
        </p:sp>
        <p:sp>
          <p:nvSpPr>
            <p:cNvPr id="277" name="Rectangle 27"/>
            <p:cNvSpPr/>
            <p:nvPr/>
          </p:nvSpPr>
          <p:spPr>
            <a:xfrm>
              <a:off x="4943143" y="3948364"/>
              <a:ext cx="1322263" cy="22226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wrap="square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400" b="1" dirty="0" smtClean="0">
                  <a:solidFill>
                    <a:schemeClr val="bg1"/>
                  </a:solidFill>
                  <a:latin typeface="+mn-ea"/>
                  <a:cs typeface="Noto Sans KR Medium"/>
                </a:rPr>
                <a:t>Proxy</a:t>
              </a:r>
              <a:endParaRPr lang="en-US" altLang="ko-KR" sz="400" b="1" dirty="0">
                <a:solidFill>
                  <a:schemeClr val="bg1"/>
                </a:solidFill>
                <a:latin typeface="+mn-ea"/>
                <a:cs typeface="Noto Sans KR Medium"/>
              </a:endParaRPr>
            </a:p>
          </p:txBody>
        </p:sp>
        <p:sp>
          <p:nvSpPr>
            <p:cNvPr id="278" name="Rectangle 27"/>
            <p:cNvSpPr/>
            <p:nvPr/>
          </p:nvSpPr>
          <p:spPr>
            <a:xfrm>
              <a:off x="4943143" y="4197931"/>
              <a:ext cx="1322262" cy="22226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400" b="1" dirty="0">
                  <a:solidFill>
                    <a:schemeClr val="bg1"/>
                  </a:solidFill>
                  <a:latin typeface="+mn-ea"/>
                  <a:cs typeface="Noto Sans KR Medium"/>
                </a:rPr>
                <a:t>Kubelet</a:t>
              </a:r>
            </a:p>
          </p:txBody>
        </p:sp>
        <p:sp>
          <p:nvSpPr>
            <p:cNvPr id="279" name="Rectangle 27"/>
            <p:cNvSpPr/>
            <p:nvPr/>
          </p:nvSpPr>
          <p:spPr>
            <a:xfrm>
              <a:off x="4943143" y="4447497"/>
              <a:ext cx="1322262" cy="22226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400" b="1" dirty="0">
                  <a:solidFill>
                    <a:schemeClr val="bg1"/>
                  </a:solidFill>
                  <a:latin typeface="+mn-ea"/>
                  <a:cs typeface="Noto Sans KR Medium"/>
                </a:rPr>
                <a:t>Cont. runtime</a:t>
              </a:r>
            </a:p>
          </p:txBody>
        </p:sp>
        <p:sp>
          <p:nvSpPr>
            <p:cNvPr id="280" name="Rectangle 27"/>
            <p:cNvSpPr/>
            <p:nvPr/>
          </p:nvSpPr>
          <p:spPr>
            <a:xfrm>
              <a:off x="5011488" y="4706455"/>
              <a:ext cx="1185573" cy="31110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600" b="1" dirty="0">
                  <a:solidFill>
                    <a:srgbClr val="00B050"/>
                  </a:solidFill>
                  <a:latin typeface="+mn-ea"/>
                  <a:cs typeface="Noto Sans KR Medium"/>
                </a:rPr>
                <a:t>Worker</a:t>
              </a:r>
            </a:p>
          </p:txBody>
        </p:sp>
      </p:grpSp>
      <p:grpSp>
        <p:nvGrpSpPr>
          <p:cNvPr id="297" name="그룹 296"/>
          <p:cNvGrpSpPr/>
          <p:nvPr/>
        </p:nvGrpSpPr>
        <p:grpSpPr>
          <a:xfrm>
            <a:off x="8307786" y="2741303"/>
            <a:ext cx="732964" cy="794960"/>
            <a:chOff x="4870354" y="3607825"/>
            <a:chExt cx="1467838" cy="1409732"/>
          </a:xfrm>
        </p:grpSpPr>
        <p:sp>
          <p:nvSpPr>
            <p:cNvPr id="298" name="직사각형 297"/>
            <p:cNvSpPr/>
            <p:nvPr/>
          </p:nvSpPr>
          <p:spPr>
            <a:xfrm>
              <a:off x="4870354" y="3607825"/>
              <a:ext cx="1467838" cy="1338046"/>
            </a:xfrm>
            <a:prstGeom prst="rect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600">
                <a:noFill/>
              </a:endParaRPr>
            </a:p>
          </p:txBody>
        </p:sp>
        <p:sp>
          <p:nvSpPr>
            <p:cNvPr id="299" name="Rectangle 27"/>
            <p:cNvSpPr/>
            <p:nvPr/>
          </p:nvSpPr>
          <p:spPr>
            <a:xfrm>
              <a:off x="4943143" y="3698798"/>
              <a:ext cx="1322262" cy="22226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400" b="1" dirty="0">
                  <a:solidFill>
                    <a:schemeClr val="bg1"/>
                  </a:solidFill>
                  <a:latin typeface="+mn-ea"/>
                  <a:cs typeface="Noto Sans KR Medium"/>
                </a:rPr>
                <a:t>Add-ons</a:t>
              </a:r>
            </a:p>
          </p:txBody>
        </p:sp>
        <p:sp>
          <p:nvSpPr>
            <p:cNvPr id="300" name="Rectangle 27"/>
            <p:cNvSpPr/>
            <p:nvPr/>
          </p:nvSpPr>
          <p:spPr>
            <a:xfrm>
              <a:off x="4943143" y="3948364"/>
              <a:ext cx="1322262" cy="22226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wrap="square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400" b="1" dirty="0" smtClean="0">
                  <a:solidFill>
                    <a:schemeClr val="bg1"/>
                  </a:solidFill>
                  <a:latin typeface="+mn-ea"/>
                  <a:cs typeface="Noto Sans KR Medium"/>
                </a:rPr>
                <a:t>Proxy</a:t>
              </a:r>
              <a:endParaRPr lang="en-US" altLang="ko-KR" sz="400" b="1" dirty="0">
                <a:solidFill>
                  <a:schemeClr val="bg1"/>
                </a:solidFill>
                <a:latin typeface="+mn-ea"/>
                <a:cs typeface="Noto Sans KR Medium"/>
              </a:endParaRPr>
            </a:p>
          </p:txBody>
        </p:sp>
        <p:sp>
          <p:nvSpPr>
            <p:cNvPr id="301" name="Rectangle 27"/>
            <p:cNvSpPr/>
            <p:nvPr/>
          </p:nvSpPr>
          <p:spPr>
            <a:xfrm>
              <a:off x="4943143" y="4197931"/>
              <a:ext cx="1322262" cy="22226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400" b="1" dirty="0">
                  <a:solidFill>
                    <a:schemeClr val="bg1"/>
                  </a:solidFill>
                  <a:latin typeface="+mn-ea"/>
                  <a:cs typeface="Noto Sans KR Medium"/>
                </a:rPr>
                <a:t>Kubelet</a:t>
              </a:r>
            </a:p>
          </p:txBody>
        </p:sp>
        <p:sp>
          <p:nvSpPr>
            <p:cNvPr id="302" name="Rectangle 27"/>
            <p:cNvSpPr/>
            <p:nvPr/>
          </p:nvSpPr>
          <p:spPr>
            <a:xfrm>
              <a:off x="4943143" y="4447497"/>
              <a:ext cx="1322262" cy="22226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400" b="1" dirty="0">
                  <a:solidFill>
                    <a:schemeClr val="bg1"/>
                  </a:solidFill>
                  <a:latin typeface="+mn-ea"/>
                  <a:cs typeface="Noto Sans KR Medium"/>
                </a:rPr>
                <a:t>Cont. runtime</a:t>
              </a:r>
            </a:p>
          </p:txBody>
        </p:sp>
        <p:sp>
          <p:nvSpPr>
            <p:cNvPr id="303" name="Rectangle 27"/>
            <p:cNvSpPr/>
            <p:nvPr/>
          </p:nvSpPr>
          <p:spPr>
            <a:xfrm>
              <a:off x="5011488" y="4706455"/>
              <a:ext cx="1185573" cy="31110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600" b="1" dirty="0">
                  <a:solidFill>
                    <a:srgbClr val="00B050"/>
                  </a:solidFill>
                  <a:latin typeface="+mn-ea"/>
                  <a:cs typeface="Noto Sans KR Medium"/>
                </a:rPr>
                <a:t>Worker</a:t>
              </a:r>
            </a:p>
          </p:txBody>
        </p:sp>
      </p:grpSp>
      <p:sp>
        <p:nvSpPr>
          <p:cNvPr id="315" name="직사각형 314"/>
          <p:cNvSpPr/>
          <p:nvPr/>
        </p:nvSpPr>
        <p:spPr>
          <a:xfrm>
            <a:off x="73758" y="947257"/>
            <a:ext cx="5973590" cy="3682310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318" name="Rectangle 27"/>
          <p:cNvSpPr/>
          <p:nvPr/>
        </p:nvSpPr>
        <p:spPr>
          <a:xfrm>
            <a:off x="4810325" y="4432319"/>
            <a:ext cx="1213794" cy="2169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900" b="1" dirty="0" smtClean="0">
                <a:latin typeface="+mn-ea"/>
                <a:cs typeface="Noto Sans KR Medium"/>
              </a:rPr>
              <a:t>Production </a:t>
            </a:r>
            <a:r>
              <a:rPr lang="en-US" altLang="ko-KR" sz="900" b="1" dirty="0">
                <a:latin typeface="+mn-ea"/>
                <a:cs typeface="Noto Sans KR Medium"/>
              </a:rPr>
              <a:t>Cluster</a:t>
            </a:r>
          </a:p>
        </p:txBody>
      </p:sp>
      <p:sp>
        <p:nvSpPr>
          <p:cNvPr id="319" name="직사각형 318"/>
          <p:cNvSpPr/>
          <p:nvPr/>
        </p:nvSpPr>
        <p:spPr>
          <a:xfrm>
            <a:off x="6244861" y="946641"/>
            <a:ext cx="2846512" cy="1645340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320" name="직사각형 319"/>
          <p:cNvSpPr/>
          <p:nvPr/>
        </p:nvSpPr>
        <p:spPr>
          <a:xfrm>
            <a:off x="6244861" y="2684320"/>
            <a:ext cx="2846512" cy="1579402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321" name="Rectangle 27"/>
          <p:cNvSpPr/>
          <p:nvPr/>
        </p:nvSpPr>
        <p:spPr>
          <a:xfrm>
            <a:off x="7369947" y="2372382"/>
            <a:ext cx="1027845" cy="2169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900" b="1" dirty="0">
                <a:latin typeface="+mn-ea"/>
                <a:cs typeface="Noto Sans KR Medium"/>
              </a:rPr>
              <a:t>Staging Cluster</a:t>
            </a:r>
          </a:p>
        </p:txBody>
      </p:sp>
      <p:sp>
        <p:nvSpPr>
          <p:cNvPr id="322" name="Rectangle 27"/>
          <p:cNvSpPr/>
          <p:nvPr/>
        </p:nvSpPr>
        <p:spPr>
          <a:xfrm>
            <a:off x="7473340" y="4050621"/>
            <a:ext cx="821059" cy="2169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900" b="1" dirty="0">
                <a:latin typeface="+mn-ea"/>
                <a:cs typeface="Noto Sans KR Medium"/>
              </a:rPr>
              <a:t>Dev Cluster</a:t>
            </a:r>
          </a:p>
        </p:txBody>
      </p:sp>
      <p:cxnSp>
        <p:nvCxnSpPr>
          <p:cNvPr id="329" name="직선 화살표 연결선 328"/>
          <p:cNvCxnSpPr>
            <a:stCxn id="49" idx="0"/>
            <a:endCxn id="156" idx="2"/>
          </p:cNvCxnSpPr>
          <p:nvPr/>
        </p:nvCxnSpPr>
        <p:spPr>
          <a:xfrm flipH="1" flipV="1">
            <a:off x="1615846" y="2711609"/>
            <a:ext cx="5108941" cy="1651832"/>
          </a:xfrm>
          <a:prstGeom prst="straightConnector1">
            <a:avLst/>
          </a:prstGeom>
          <a:ln w="9525">
            <a:solidFill>
              <a:srgbClr val="FFC0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5" name="직선 화살표 연결선 334"/>
          <p:cNvCxnSpPr>
            <a:stCxn id="49" idx="0"/>
            <a:endCxn id="265" idx="2"/>
          </p:cNvCxnSpPr>
          <p:nvPr/>
        </p:nvCxnSpPr>
        <p:spPr>
          <a:xfrm flipV="1">
            <a:off x="6724787" y="2159620"/>
            <a:ext cx="533325" cy="2203821"/>
          </a:xfrm>
          <a:prstGeom prst="straightConnector1">
            <a:avLst/>
          </a:prstGeom>
          <a:ln w="9525">
            <a:solidFill>
              <a:srgbClr val="FFC0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1" name="그룹 280"/>
          <p:cNvGrpSpPr/>
          <p:nvPr/>
        </p:nvGrpSpPr>
        <p:grpSpPr>
          <a:xfrm>
            <a:off x="6312706" y="2744322"/>
            <a:ext cx="1888333" cy="1188824"/>
            <a:chOff x="6735972" y="822856"/>
            <a:chExt cx="3002433" cy="1727889"/>
          </a:xfrm>
        </p:grpSpPr>
        <p:sp>
          <p:nvSpPr>
            <p:cNvPr id="282" name="직사각형 281"/>
            <p:cNvSpPr/>
            <p:nvPr/>
          </p:nvSpPr>
          <p:spPr>
            <a:xfrm>
              <a:off x="6735972" y="822856"/>
              <a:ext cx="3002433" cy="172788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>
                <a:noFill/>
              </a:endParaRPr>
            </a:p>
          </p:txBody>
        </p:sp>
        <p:sp>
          <p:nvSpPr>
            <p:cNvPr id="283" name="Rectangle 27"/>
            <p:cNvSpPr/>
            <p:nvPr/>
          </p:nvSpPr>
          <p:spPr>
            <a:xfrm>
              <a:off x="6813543" y="2308979"/>
              <a:ext cx="2846819" cy="21176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400" b="1" dirty="0">
                  <a:solidFill>
                    <a:schemeClr val="bg1"/>
                  </a:solidFill>
                  <a:latin typeface="+mn-ea"/>
                  <a:cs typeface="Noto Sans KR Medium"/>
                </a:rPr>
                <a:t>API Server</a:t>
              </a:r>
            </a:p>
          </p:txBody>
        </p:sp>
        <p:sp>
          <p:nvSpPr>
            <p:cNvPr id="284" name="Rectangle 27"/>
            <p:cNvSpPr/>
            <p:nvPr/>
          </p:nvSpPr>
          <p:spPr>
            <a:xfrm>
              <a:off x="7629288" y="1935430"/>
              <a:ext cx="1206667" cy="21176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400" b="1" dirty="0">
                  <a:solidFill>
                    <a:schemeClr val="bg1"/>
                  </a:solidFill>
                  <a:latin typeface="+mn-ea"/>
                  <a:cs typeface="Noto Sans KR Medium"/>
                </a:rPr>
                <a:t>etcd</a:t>
              </a:r>
            </a:p>
          </p:txBody>
        </p:sp>
        <p:sp>
          <p:nvSpPr>
            <p:cNvPr id="285" name="Rectangle 27"/>
            <p:cNvSpPr/>
            <p:nvPr/>
          </p:nvSpPr>
          <p:spPr>
            <a:xfrm>
              <a:off x="8453695" y="1619557"/>
              <a:ext cx="1206667" cy="21176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400" b="1" dirty="0">
                  <a:solidFill>
                    <a:schemeClr val="bg1"/>
                  </a:solidFill>
                  <a:latin typeface="+mn-ea"/>
                  <a:cs typeface="Noto Sans KR Medium"/>
                </a:rPr>
                <a:t>Scheduler</a:t>
              </a:r>
            </a:p>
          </p:txBody>
        </p:sp>
        <p:sp>
          <p:nvSpPr>
            <p:cNvPr id="286" name="Rectangle 27"/>
            <p:cNvSpPr/>
            <p:nvPr/>
          </p:nvSpPr>
          <p:spPr>
            <a:xfrm>
              <a:off x="7093944" y="1703532"/>
              <a:ext cx="1206667" cy="21176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400" b="1" dirty="0">
                  <a:solidFill>
                    <a:schemeClr val="bg1"/>
                  </a:solidFill>
                  <a:latin typeface="+mn-ea"/>
                  <a:cs typeface="Noto Sans KR Medium"/>
                </a:rPr>
                <a:t>Controller Manger</a:t>
              </a:r>
            </a:p>
          </p:txBody>
        </p:sp>
        <p:sp>
          <p:nvSpPr>
            <p:cNvPr id="287" name="Rectangle 27"/>
            <p:cNvSpPr/>
            <p:nvPr/>
          </p:nvSpPr>
          <p:spPr>
            <a:xfrm>
              <a:off x="6813543" y="1452376"/>
              <a:ext cx="1487068" cy="21472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400" b="1" dirty="0" smtClean="0">
                  <a:solidFill>
                    <a:schemeClr val="bg1"/>
                  </a:solidFill>
                  <a:latin typeface="+mn-ea"/>
                  <a:cs typeface="Noto Sans KR Medium"/>
                </a:rPr>
                <a:t>Proxy</a:t>
              </a:r>
              <a:endParaRPr lang="en-US" altLang="ko-KR" sz="400" b="1" dirty="0">
                <a:solidFill>
                  <a:schemeClr val="bg1"/>
                </a:solidFill>
                <a:latin typeface="+mn-ea"/>
                <a:cs typeface="Noto Sans KR Medium"/>
              </a:endParaRPr>
            </a:p>
          </p:txBody>
        </p:sp>
        <p:sp>
          <p:nvSpPr>
            <p:cNvPr id="288" name="직사각형 287"/>
            <p:cNvSpPr/>
            <p:nvPr/>
          </p:nvSpPr>
          <p:spPr>
            <a:xfrm>
              <a:off x="6771522" y="1199122"/>
              <a:ext cx="2924862" cy="1318910"/>
            </a:xfrm>
            <a:prstGeom prst="rect">
              <a:avLst/>
            </a:prstGeom>
            <a:noFill/>
            <a:ln w="12700"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>
                <a:noFill/>
              </a:endParaRPr>
            </a:p>
          </p:txBody>
        </p:sp>
        <p:sp>
          <p:nvSpPr>
            <p:cNvPr id="289" name="Rectangle 27"/>
            <p:cNvSpPr/>
            <p:nvPr/>
          </p:nvSpPr>
          <p:spPr>
            <a:xfrm>
              <a:off x="6813543" y="1210475"/>
              <a:ext cx="2846819" cy="2117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400" dirty="0">
                  <a:solidFill>
                    <a:srgbClr val="0070C0"/>
                  </a:solidFill>
                  <a:latin typeface="+mn-ea"/>
                  <a:cs typeface="Noto Sans KR Medium"/>
                </a:rPr>
                <a:t>Container runtime</a:t>
              </a:r>
            </a:p>
          </p:txBody>
        </p:sp>
        <p:sp>
          <p:nvSpPr>
            <p:cNvPr id="290" name="Rectangle 27"/>
            <p:cNvSpPr/>
            <p:nvPr/>
          </p:nvSpPr>
          <p:spPr>
            <a:xfrm>
              <a:off x="6889932" y="980884"/>
              <a:ext cx="807345" cy="21176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400" b="1" dirty="0">
                  <a:solidFill>
                    <a:schemeClr val="bg1"/>
                  </a:solidFill>
                  <a:latin typeface="+mn-ea"/>
                  <a:cs typeface="Noto Sans KR Medium"/>
                </a:rPr>
                <a:t>Cluster DNS</a:t>
              </a:r>
            </a:p>
          </p:txBody>
        </p:sp>
        <p:sp>
          <p:nvSpPr>
            <p:cNvPr id="291" name="Rectangle 27"/>
            <p:cNvSpPr/>
            <p:nvPr/>
          </p:nvSpPr>
          <p:spPr>
            <a:xfrm>
              <a:off x="8756964" y="980884"/>
              <a:ext cx="807345" cy="21176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400" b="1" dirty="0">
                  <a:solidFill>
                    <a:schemeClr val="bg1"/>
                  </a:solidFill>
                  <a:latin typeface="+mn-ea"/>
                  <a:cs typeface="Noto Sans KR Medium"/>
                </a:rPr>
                <a:t>Add-ons</a:t>
              </a:r>
            </a:p>
          </p:txBody>
        </p:sp>
        <p:sp>
          <p:nvSpPr>
            <p:cNvPr id="292" name="Rectangle 27"/>
            <p:cNvSpPr/>
            <p:nvPr/>
          </p:nvSpPr>
          <p:spPr>
            <a:xfrm>
              <a:off x="6771523" y="822856"/>
              <a:ext cx="2846819" cy="2751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700" b="1" dirty="0">
                  <a:solidFill>
                    <a:srgbClr val="0070C0"/>
                  </a:solidFill>
                  <a:latin typeface="+mn-ea"/>
                  <a:cs typeface="Noto Sans KR Medium"/>
                </a:rPr>
                <a:t>Master</a:t>
              </a:r>
              <a:endParaRPr lang="en-US" altLang="ko-KR" sz="400" b="1" dirty="0">
                <a:solidFill>
                  <a:srgbClr val="0070C0"/>
                </a:solidFill>
                <a:latin typeface="+mn-ea"/>
                <a:cs typeface="Noto Sans KR Medium"/>
              </a:endParaRPr>
            </a:p>
          </p:txBody>
        </p:sp>
        <p:cxnSp>
          <p:nvCxnSpPr>
            <p:cNvPr id="293" name="직선 화살표 연결선 292"/>
            <p:cNvCxnSpPr>
              <a:stCxn id="284" idx="2"/>
              <a:endCxn id="283" idx="0"/>
            </p:cNvCxnSpPr>
            <p:nvPr/>
          </p:nvCxnSpPr>
          <p:spPr>
            <a:xfrm>
              <a:off x="8232621" y="2147197"/>
              <a:ext cx="4331" cy="161782"/>
            </a:xfrm>
            <a:prstGeom prst="straightConnector1">
              <a:avLst/>
            </a:prstGeom>
            <a:ln w="12700"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직선 화살표 연결선 293"/>
            <p:cNvCxnSpPr/>
            <p:nvPr/>
          </p:nvCxnSpPr>
          <p:spPr>
            <a:xfrm>
              <a:off x="9088475" y="1803173"/>
              <a:ext cx="0" cy="515388"/>
            </a:xfrm>
            <a:prstGeom prst="straightConnector1">
              <a:avLst/>
            </a:prstGeom>
            <a:ln w="12700"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직선 화살표 연결선 294"/>
            <p:cNvCxnSpPr/>
            <p:nvPr/>
          </p:nvCxnSpPr>
          <p:spPr>
            <a:xfrm>
              <a:off x="7380891" y="1889973"/>
              <a:ext cx="0" cy="428588"/>
            </a:xfrm>
            <a:prstGeom prst="straightConnector1">
              <a:avLst/>
            </a:prstGeom>
            <a:ln w="12700"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직선 화살표 연결선 295"/>
            <p:cNvCxnSpPr/>
            <p:nvPr/>
          </p:nvCxnSpPr>
          <p:spPr>
            <a:xfrm>
              <a:off x="6976797" y="1638817"/>
              <a:ext cx="0" cy="670164"/>
            </a:xfrm>
            <a:prstGeom prst="straightConnector1">
              <a:avLst/>
            </a:prstGeom>
            <a:ln w="12700"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2" name="직선 화살표 연결선 331"/>
          <p:cNvCxnSpPr>
            <a:stCxn id="49" idx="0"/>
            <a:endCxn id="288" idx="2"/>
          </p:cNvCxnSpPr>
          <p:nvPr/>
        </p:nvCxnSpPr>
        <p:spPr>
          <a:xfrm flipV="1">
            <a:off x="6724787" y="3910639"/>
            <a:ext cx="530051" cy="452802"/>
          </a:xfrm>
          <a:prstGeom prst="straightConnector1">
            <a:avLst/>
          </a:prstGeom>
          <a:ln w="9525">
            <a:solidFill>
              <a:srgbClr val="FFC0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8" name="꺾인 연결선 337"/>
          <p:cNvCxnSpPr>
            <a:stCxn id="265" idx="2"/>
            <a:endCxn id="339" idx="3"/>
          </p:cNvCxnSpPr>
          <p:nvPr/>
        </p:nvCxnSpPr>
        <p:spPr>
          <a:xfrm rot="5400000" flipH="1">
            <a:off x="6384848" y="1286357"/>
            <a:ext cx="409039" cy="1337488"/>
          </a:xfrm>
          <a:prstGeom prst="bentConnector4">
            <a:avLst>
              <a:gd name="adj1" fmla="val -39805"/>
              <a:gd name="adj2" fmla="val 84384"/>
            </a:avLst>
          </a:prstGeom>
          <a:ln w="12700">
            <a:solidFill>
              <a:srgbClr val="7030A0"/>
            </a:solidFill>
            <a:prstDash val="lg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9" name="직사각형 338"/>
          <p:cNvSpPr/>
          <p:nvPr/>
        </p:nvSpPr>
        <p:spPr>
          <a:xfrm>
            <a:off x="4817059" y="1243078"/>
            <a:ext cx="1103565" cy="1015005"/>
          </a:xfrm>
          <a:prstGeom prst="rect">
            <a:avLst/>
          </a:prstGeom>
          <a:noFill/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cxnSp>
        <p:nvCxnSpPr>
          <p:cNvPr id="342" name="꺾인 연결선 341"/>
          <p:cNvCxnSpPr>
            <a:stCxn id="288" idx="2"/>
            <a:endCxn id="339" idx="3"/>
          </p:cNvCxnSpPr>
          <p:nvPr/>
        </p:nvCxnSpPr>
        <p:spPr>
          <a:xfrm rot="5400000" flipH="1">
            <a:off x="5507702" y="2163503"/>
            <a:ext cx="2160058" cy="1334214"/>
          </a:xfrm>
          <a:prstGeom prst="bentConnector4">
            <a:avLst>
              <a:gd name="adj1" fmla="val -7538"/>
              <a:gd name="adj2" fmla="val 84469"/>
            </a:avLst>
          </a:prstGeom>
          <a:ln w="12700">
            <a:solidFill>
              <a:srgbClr val="7030A0"/>
            </a:solidFill>
            <a:prstDash val="lg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2" name="직선 연결선 351"/>
          <p:cNvCxnSpPr/>
          <p:nvPr/>
        </p:nvCxnSpPr>
        <p:spPr>
          <a:xfrm>
            <a:off x="3979948" y="4131400"/>
            <a:ext cx="556916" cy="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0" name="꺾인 연결선 359"/>
          <p:cNvCxnSpPr>
            <a:stCxn id="303" idx="2"/>
            <a:endCxn id="288" idx="2"/>
          </p:cNvCxnSpPr>
          <p:nvPr/>
        </p:nvCxnSpPr>
        <p:spPr>
          <a:xfrm rot="5400000">
            <a:off x="7777366" y="3013736"/>
            <a:ext cx="374376" cy="1419431"/>
          </a:xfrm>
          <a:prstGeom prst="bentConnector3">
            <a:avLst>
              <a:gd name="adj1" fmla="val 139976"/>
            </a:avLst>
          </a:prstGeom>
          <a:ln w="1270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5" name="꺾인 연결선 364"/>
          <p:cNvCxnSpPr>
            <a:stCxn id="280" idx="2"/>
            <a:endCxn id="265" idx="2"/>
          </p:cNvCxnSpPr>
          <p:nvPr/>
        </p:nvCxnSpPr>
        <p:spPr>
          <a:xfrm rot="5400000">
            <a:off x="7781324" y="1267175"/>
            <a:ext cx="369234" cy="1415657"/>
          </a:xfrm>
          <a:prstGeom prst="bentConnector3">
            <a:avLst>
              <a:gd name="adj1" fmla="val 147658"/>
            </a:avLst>
          </a:prstGeom>
          <a:ln w="1270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꺾인 연결선 136"/>
          <p:cNvCxnSpPr>
            <a:stCxn id="288" idx="2"/>
            <a:endCxn id="106" idx="2"/>
          </p:cNvCxnSpPr>
          <p:nvPr/>
        </p:nvCxnSpPr>
        <p:spPr>
          <a:xfrm rot="5400000" flipH="1">
            <a:off x="5280713" y="1936515"/>
            <a:ext cx="715431" cy="3232818"/>
          </a:xfrm>
          <a:prstGeom prst="bentConnector3">
            <a:avLst>
              <a:gd name="adj1" fmla="val -13563"/>
            </a:avLst>
          </a:prstGeom>
          <a:ln w="1270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꺾인 연결선 144"/>
          <p:cNvCxnSpPr>
            <a:stCxn id="260" idx="1"/>
            <a:endCxn id="106" idx="2"/>
          </p:cNvCxnSpPr>
          <p:nvPr/>
        </p:nvCxnSpPr>
        <p:spPr>
          <a:xfrm rot="10800000" flipV="1">
            <a:off x="4022021" y="2088638"/>
            <a:ext cx="2342747" cy="1106570"/>
          </a:xfrm>
          <a:prstGeom prst="bentConnector4">
            <a:avLst>
              <a:gd name="adj1" fmla="val 11404"/>
              <a:gd name="adj2" fmla="val 173567"/>
            </a:avLst>
          </a:prstGeom>
          <a:ln w="1270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직선 화살표 연결선 138"/>
          <p:cNvCxnSpPr>
            <a:stCxn id="49" idx="0"/>
            <a:endCxn id="106" idx="2"/>
          </p:cNvCxnSpPr>
          <p:nvPr/>
        </p:nvCxnSpPr>
        <p:spPr>
          <a:xfrm flipH="1" flipV="1">
            <a:off x="4022020" y="3195208"/>
            <a:ext cx="2702767" cy="1168233"/>
          </a:xfrm>
          <a:prstGeom prst="straightConnector1">
            <a:avLst/>
          </a:prstGeom>
          <a:ln w="9525">
            <a:solidFill>
              <a:srgbClr val="FFC0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직선 화살표 연결선 141"/>
          <p:cNvCxnSpPr>
            <a:stCxn id="49" idx="0"/>
            <a:endCxn id="88" idx="2"/>
          </p:cNvCxnSpPr>
          <p:nvPr/>
        </p:nvCxnSpPr>
        <p:spPr>
          <a:xfrm flipH="1" flipV="1">
            <a:off x="5373118" y="2747042"/>
            <a:ext cx="1351669" cy="1616399"/>
          </a:xfrm>
          <a:prstGeom prst="straightConnector1">
            <a:avLst/>
          </a:prstGeom>
          <a:ln w="9525">
            <a:solidFill>
              <a:srgbClr val="FFC0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8" name="직사각형 187"/>
          <p:cNvSpPr/>
          <p:nvPr/>
        </p:nvSpPr>
        <p:spPr>
          <a:xfrm>
            <a:off x="6244861" y="4323724"/>
            <a:ext cx="960854" cy="774747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189" name="Rectangle 27"/>
          <p:cNvSpPr/>
          <p:nvPr/>
        </p:nvSpPr>
        <p:spPr>
          <a:xfrm>
            <a:off x="7178612" y="4616987"/>
            <a:ext cx="973343" cy="2169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900" b="1" dirty="0" smtClean="0">
                <a:latin typeface="+mn-ea"/>
                <a:cs typeface="Noto Sans KR Medium"/>
              </a:rPr>
              <a:t>Jump(bastion)</a:t>
            </a:r>
            <a:endParaRPr lang="en-US" altLang="ko-KR" sz="900" b="1" dirty="0">
              <a:latin typeface="+mn-ea"/>
              <a:cs typeface="Noto Sans KR Medium"/>
            </a:endParaRPr>
          </a:p>
        </p:txBody>
      </p:sp>
      <p:cxnSp>
        <p:nvCxnSpPr>
          <p:cNvPr id="146" name="직선 연결선 145"/>
          <p:cNvCxnSpPr/>
          <p:nvPr/>
        </p:nvCxnSpPr>
        <p:spPr>
          <a:xfrm>
            <a:off x="8879833" y="1804071"/>
            <a:ext cx="5476" cy="415769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7" name="직선 연결선 166"/>
          <p:cNvCxnSpPr/>
          <p:nvPr/>
        </p:nvCxnSpPr>
        <p:spPr>
          <a:xfrm>
            <a:off x="8879833" y="3565514"/>
            <a:ext cx="5476" cy="415769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849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67739" y="1771651"/>
            <a:ext cx="3197260" cy="2655693"/>
            <a:chOff x="5080651" y="2362200"/>
            <a:chExt cx="4263013" cy="3540924"/>
          </a:xfrm>
        </p:grpSpPr>
        <p:cxnSp>
          <p:nvCxnSpPr>
            <p:cNvPr id="4" name="Straight Connector 3"/>
            <p:cNvCxnSpPr>
              <a:stCxn id="9" idx="4"/>
            </p:cNvCxnSpPr>
            <p:nvPr/>
          </p:nvCxnSpPr>
          <p:spPr>
            <a:xfrm flipH="1" flipV="1">
              <a:off x="5210684" y="2362200"/>
              <a:ext cx="3681" cy="3436576"/>
            </a:xfrm>
            <a:prstGeom prst="line">
              <a:avLst/>
            </a:prstGeom>
            <a:ln w="6350">
              <a:solidFill>
                <a:srgbClr val="3343A1">
                  <a:alpha val="47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5449914" y="3471689"/>
              <a:ext cx="3893750" cy="2431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900" latinLnBrk="0">
                <a:lnSpc>
                  <a:spcPct val="150000"/>
                </a:lnSpc>
              </a:pPr>
              <a:r>
                <a:rPr lang="ko-KR" altLang="en-US" sz="1500" b="1" spc="-113" dirty="0" err="1">
                  <a:solidFill>
                    <a:schemeClr val="tx2">
                      <a:lumMod val="60000"/>
                      <a:lumOff val="40000"/>
                    </a:schemeClr>
                  </a:solidFill>
                  <a:latin typeface="+mj-lt"/>
                  <a:cs typeface="Noto Sans KR Medium"/>
                </a:rPr>
                <a:t>클라우드</a:t>
              </a:r>
              <a:r>
                <a:rPr lang="en-US" altLang="ko-KR" sz="1500" b="1" spc="-113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j-lt"/>
                  <a:cs typeface="Noto Sans KR Medium"/>
                </a:rPr>
                <a:t> &amp; </a:t>
              </a:r>
              <a:r>
                <a:rPr lang="ko-KR" altLang="en-US" sz="1500" b="1" spc="-113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j-lt"/>
                  <a:cs typeface="Noto Sans KR Medium"/>
                </a:rPr>
                <a:t>컨테이너</a:t>
              </a:r>
              <a:endParaRPr lang="en-US" altLang="ko-KR" sz="1500" b="1" spc="-113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Noto Sans KR Medium"/>
              </a:endParaRPr>
            </a:p>
            <a:p>
              <a:pPr defTabSz="342900" latinLnBrk="0">
                <a:lnSpc>
                  <a:spcPct val="150000"/>
                </a:lnSpc>
              </a:pPr>
              <a:r>
                <a:rPr lang="en-US" altLang="ko-KR" sz="1500" b="1" spc="-113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j-lt"/>
                  <a:cs typeface="Noto Sans KR Medium"/>
                </a:rPr>
                <a:t>Kubernetes(k8s)</a:t>
              </a:r>
            </a:p>
            <a:p>
              <a:pPr defTabSz="342900" latinLnBrk="0">
                <a:lnSpc>
                  <a:spcPct val="150000"/>
                </a:lnSpc>
              </a:pPr>
              <a:r>
                <a:rPr lang="en-US" altLang="ko-KR" sz="1500" b="1" spc="-113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j-lt"/>
                  <a:cs typeface="Noto Sans KR Medium"/>
                </a:rPr>
                <a:t>MSA(Micro Service Architecture)</a:t>
              </a:r>
            </a:p>
            <a:p>
              <a:pPr defTabSz="342900" latinLnBrk="0">
                <a:lnSpc>
                  <a:spcPct val="150000"/>
                </a:lnSpc>
              </a:pPr>
              <a:r>
                <a:rPr lang="en-US" altLang="ko-KR" sz="1500" b="1" spc="-113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j-lt"/>
                  <a:cs typeface="Noto Sans KR Medium"/>
                </a:rPr>
                <a:t>BXM CLOUD</a:t>
              </a:r>
            </a:p>
            <a:p>
              <a:pPr defTabSz="342900" latinLnBrk="0">
                <a:lnSpc>
                  <a:spcPct val="150000"/>
                </a:lnSpc>
              </a:pPr>
              <a:r>
                <a:rPr lang="en-US" altLang="ko-KR" sz="1500" b="1" spc="-113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j-lt"/>
                  <a:cs typeface="Noto Sans KR Medium"/>
                </a:rPr>
                <a:t>Demo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5084332" y="4123115"/>
              <a:ext cx="260064" cy="260064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rgbClr val="3343A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latinLnBrk="0"/>
              <a:r>
                <a:rPr lang="en-US" sz="1013" dirty="0">
                  <a:solidFill>
                    <a:srgbClr val="948679"/>
                  </a:solidFill>
                </a:rPr>
                <a:t> 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5080651" y="5066845"/>
              <a:ext cx="260064" cy="260064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rgbClr val="3343A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latinLnBrk="0"/>
              <a:r>
                <a:rPr lang="en-US" sz="1013" dirty="0">
                  <a:solidFill>
                    <a:srgbClr val="948679"/>
                  </a:solidFill>
                </a:rPr>
                <a:t> 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5084332" y="5538712"/>
              <a:ext cx="260064" cy="260064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rgbClr val="3343A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latinLnBrk="0"/>
              <a:r>
                <a:rPr lang="en-US" sz="1013" dirty="0">
                  <a:solidFill>
                    <a:srgbClr val="948679"/>
                  </a:solidFill>
                </a:rPr>
                <a:t> 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5084332" y="4594980"/>
              <a:ext cx="260064" cy="260064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rgbClr val="3343A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latinLnBrk="0"/>
              <a:r>
                <a:rPr lang="en-US" sz="1013" dirty="0">
                  <a:solidFill>
                    <a:srgbClr val="948679"/>
                  </a:solidFill>
                </a:rPr>
                <a:t> </a:t>
              </a:r>
            </a:p>
          </p:txBody>
        </p:sp>
        <p:sp>
          <p:nvSpPr>
            <p:cNvPr id="13" name="Oval 6"/>
            <p:cNvSpPr/>
            <p:nvPr/>
          </p:nvSpPr>
          <p:spPr>
            <a:xfrm>
              <a:off x="5084332" y="3651248"/>
              <a:ext cx="260064" cy="260064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rgbClr val="3343A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latinLnBrk="0"/>
              <a:r>
                <a:rPr lang="en-US" sz="1013" dirty="0">
                  <a:solidFill>
                    <a:srgbClr val="948679"/>
                  </a:solidFill>
                </a:rPr>
                <a:t> </a:t>
              </a:r>
            </a:p>
          </p:txBody>
        </p:sp>
      </p:grpSp>
      <p:sp>
        <p:nvSpPr>
          <p:cNvPr id="11" name="Rectangle 1"/>
          <p:cNvSpPr/>
          <p:nvPr/>
        </p:nvSpPr>
        <p:spPr>
          <a:xfrm>
            <a:off x="2422444" y="1770310"/>
            <a:ext cx="16187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b="1" spc="-113" dirty="0">
                <a:solidFill>
                  <a:srgbClr val="323B99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BXM CLOUD</a:t>
            </a:r>
            <a:endParaRPr lang="en-US" sz="2400" b="1" spc="-113" dirty="0">
              <a:solidFill>
                <a:srgbClr val="323B99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94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-2487" y="176166"/>
            <a:ext cx="1296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 latinLnBrk="0"/>
            <a:r>
              <a:rPr lang="en-US" sz="1800" b="1" spc="-113" dirty="0">
                <a:solidFill>
                  <a:srgbClr val="3343A1"/>
                </a:solidFill>
                <a:cs typeface="Noto Sans KR Medium"/>
              </a:rPr>
              <a:t>BXM Cloud</a:t>
            </a:r>
          </a:p>
        </p:txBody>
      </p:sp>
      <p:sp>
        <p:nvSpPr>
          <p:cNvPr id="52" name="직사각형 22"/>
          <p:cNvSpPr/>
          <p:nvPr/>
        </p:nvSpPr>
        <p:spPr>
          <a:xfrm>
            <a:off x="680" y="696128"/>
            <a:ext cx="9139241" cy="216024"/>
          </a:xfrm>
          <a:prstGeom prst="rect">
            <a:avLst/>
          </a:prstGeom>
          <a:solidFill>
            <a:srgbClr val="3343A1"/>
          </a:solidFill>
          <a:ln w="9525">
            <a:solidFill>
              <a:srgbClr val="3350A1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200" b="1" dirty="0">
                <a:solidFill>
                  <a:prstClr val="white"/>
                </a:solidFill>
              </a:rPr>
              <a:t>어플리케이션</a:t>
            </a:r>
            <a:r>
              <a:rPr lang="en-US" altLang="ko-KR" sz="1200" b="1" dirty="0">
                <a:solidFill>
                  <a:prstClr val="white"/>
                </a:solidFill>
              </a:rPr>
              <a:t> </a:t>
            </a:r>
            <a:r>
              <a:rPr lang="ko-KR" altLang="en-US" sz="1200" b="1" dirty="0">
                <a:solidFill>
                  <a:prstClr val="white"/>
                </a:solidFill>
              </a:rPr>
              <a:t>마이그레이션 방안</a:t>
            </a:r>
          </a:p>
        </p:txBody>
      </p:sp>
      <p:sp>
        <p:nvSpPr>
          <p:cNvPr id="9" name="AutoShape 2" descr="Image result for pivotal container servi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9" name="직사각형 118"/>
          <p:cNvSpPr/>
          <p:nvPr/>
        </p:nvSpPr>
        <p:spPr>
          <a:xfrm>
            <a:off x="400608" y="1857843"/>
            <a:ext cx="330122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lvl="0" indent="-269875" latinLnBrk="0">
              <a:lnSpc>
                <a:spcPct val="150000"/>
              </a:lnSpc>
              <a:buClr>
                <a:srgbClr val="2D2D2D"/>
              </a:buClr>
              <a:buSzPts val="1400"/>
              <a:buFont typeface="Wingdings" panose="05000000000000000000" pitchFamily="2" charset="2"/>
              <a:buChar char="Ø"/>
            </a:pPr>
            <a:r>
              <a:rPr lang="en-US" altLang="ko-KR" sz="1200" dirty="0">
                <a:solidFill>
                  <a:srgbClr val="2D2D2D"/>
                </a:solidFill>
                <a:latin typeface="+mn-ea"/>
              </a:rPr>
              <a:t>BXM </a:t>
            </a:r>
            <a:r>
              <a:rPr lang="en-US" altLang="ko-KR" sz="1200" dirty="0" smtClean="0">
                <a:solidFill>
                  <a:srgbClr val="2D2D2D"/>
                </a:solidFill>
                <a:latin typeface="+mn-ea"/>
              </a:rPr>
              <a:t>Cloud</a:t>
            </a:r>
            <a:r>
              <a:rPr lang="ko-KR" altLang="en-US" sz="1200" dirty="0" smtClean="0">
                <a:solidFill>
                  <a:srgbClr val="2D2D2D"/>
                </a:solidFill>
                <a:latin typeface="+mn-ea"/>
              </a:rPr>
              <a:t>는 모놀리스 </a:t>
            </a:r>
            <a:r>
              <a:rPr lang="ko-KR" altLang="en-US" sz="1200" dirty="0">
                <a:solidFill>
                  <a:srgbClr val="2D2D2D"/>
                </a:solidFill>
                <a:latin typeface="+mn-ea"/>
              </a:rPr>
              <a:t>어플리케이션에서 </a:t>
            </a:r>
            <a:r>
              <a:rPr lang="en-US" altLang="ko-KR" sz="1200" dirty="0" smtClean="0">
                <a:solidFill>
                  <a:srgbClr val="2D2D2D"/>
                </a:solidFill>
                <a:latin typeface="+mn-ea"/>
              </a:rPr>
              <a:t>MSA</a:t>
            </a:r>
            <a:r>
              <a:rPr lang="ko-KR" altLang="en-US" sz="1200" dirty="0" smtClean="0">
                <a:solidFill>
                  <a:srgbClr val="2D2D2D"/>
                </a:solidFill>
                <a:latin typeface="+mn-ea"/>
              </a:rPr>
              <a:t>로의 </a:t>
            </a:r>
            <a:r>
              <a:rPr lang="ko-KR" altLang="en-US" sz="1200" dirty="0">
                <a:solidFill>
                  <a:srgbClr val="2D2D2D"/>
                </a:solidFill>
                <a:latin typeface="+mn-ea"/>
              </a:rPr>
              <a:t>전환을 지원합니다</a:t>
            </a:r>
            <a:r>
              <a:rPr lang="en-US" altLang="ko-KR" sz="1200" dirty="0" smtClean="0">
                <a:solidFill>
                  <a:srgbClr val="2D2D2D"/>
                </a:solidFill>
                <a:latin typeface="+mn-ea"/>
              </a:rPr>
              <a:t>.</a:t>
            </a:r>
          </a:p>
          <a:p>
            <a:pPr marL="269875" lvl="0" indent="-269875" latinLnBrk="0">
              <a:lnSpc>
                <a:spcPct val="150000"/>
              </a:lnSpc>
              <a:buClr>
                <a:srgbClr val="2D2D2D"/>
              </a:buClr>
              <a:buSzPts val="1400"/>
              <a:buFont typeface="Wingdings" panose="05000000000000000000" pitchFamily="2" charset="2"/>
              <a:buChar char="Ø"/>
            </a:pPr>
            <a:endParaRPr lang="en-US" altLang="ko-KR" sz="1200" dirty="0" smtClean="0">
              <a:solidFill>
                <a:srgbClr val="2D2D2D"/>
              </a:solidFill>
              <a:latin typeface="+mn-ea"/>
            </a:endParaRPr>
          </a:p>
          <a:p>
            <a:pPr marL="269875" lvl="0" indent="-269875" latinLnBrk="0">
              <a:lnSpc>
                <a:spcPct val="150000"/>
              </a:lnSpc>
              <a:buClr>
                <a:srgbClr val="2D2D2D"/>
              </a:buClr>
              <a:buSzPts val="1400"/>
              <a:buFont typeface="Wingdings" panose="05000000000000000000" pitchFamily="2" charset="2"/>
              <a:buChar char="Ø"/>
            </a:pPr>
            <a:r>
              <a:rPr lang="ko-KR" altLang="en-US" sz="1200" dirty="0" smtClean="0">
                <a:solidFill>
                  <a:srgbClr val="2D2D2D"/>
                </a:solidFill>
                <a:latin typeface="+mn-ea"/>
              </a:rPr>
              <a:t>재설계</a:t>
            </a:r>
            <a:r>
              <a:rPr lang="en-US" altLang="ko-KR" sz="1200" dirty="0" smtClean="0">
                <a:solidFill>
                  <a:srgbClr val="2D2D2D"/>
                </a:solidFill>
                <a:latin typeface="+mn-ea"/>
              </a:rPr>
              <a:t>, </a:t>
            </a:r>
            <a:r>
              <a:rPr lang="ko-KR" altLang="en-US" sz="1200" dirty="0" smtClean="0">
                <a:solidFill>
                  <a:srgbClr val="2D2D2D"/>
                </a:solidFill>
                <a:latin typeface="+mn-ea"/>
              </a:rPr>
              <a:t>재개발을 줄이고 리스크를 최소화 하여 단계적으로 </a:t>
            </a:r>
            <a:r>
              <a:rPr lang="en-US" altLang="ko-KR" sz="1200" dirty="0" smtClean="0">
                <a:solidFill>
                  <a:srgbClr val="2D2D2D"/>
                </a:solidFill>
                <a:latin typeface="+mn-ea"/>
              </a:rPr>
              <a:t>MSA</a:t>
            </a:r>
            <a:r>
              <a:rPr lang="ko-KR" altLang="en-US" sz="1200" dirty="0" smtClean="0">
                <a:solidFill>
                  <a:srgbClr val="2D2D2D"/>
                </a:solidFill>
                <a:latin typeface="+mn-ea"/>
              </a:rPr>
              <a:t> 전환을 합니다</a:t>
            </a:r>
            <a:r>
              <a:rPr lang="en-US" altLang="ko-KR" sz="1200" dirty="0" smtClean="0">
                <a:solidFill>
                  <a:srgbClr val="2D2D2D"/>
                </a:solidFill>
                <a:latin typeface="+mn-ea"/>
              </a:rPr>
              <a:t>.</a:t>
            </a:r>
            <a:r>
              <a:rPr lang="ko-KR" altLang="en-US" sz="1200" dirty="0" smtClean="0">
                <a:solidFill>
                  <a:srgbClr val="2D2D2D"/>
                </a:solidFill>
                <a:latin typeface="+mn-ea"/>
              </a:rPr>
              <a:t> </a:t>
            </a:r>
            <a:endParaRPr lang="en-US" altLang="ko-KR" sz="1200" dirty="0">
              <a:solidFill>
                <a:srgbClr val="2D2D2D"/>
              </a:solidFill>
              <a:latin typeface="+mn-ea"/>
            </a:endParaRPr>
          </a:p>
          <a:p>
            <a:pPr marL="269875" lvl="0" indent="-269875" latinLnBrk="0">
              <a:lnSpc>
                <a:spcPct val="150000"/>
              </a:lnSpc>
              <a:buClr>
                <a:srgbClr val="2D2D2D"/>
              </a:buClr>
              <a:buSzPts val="1400"/>
              <a:buFont typeface="Wingdings" panose="05000000000000000000" pitchFamily="2" charset="2"/>
              <a:buChar char="Ø"/>
            </a:pPr>
            <a:endParaRPr lang="en-US" altLang="ko-KR" sz="1200" dirty="0">
              <a:solidFill>
                <a:srgbClr val="2D2D2D"/>
              </a:solidFill>
              <a:latin typeface="+mn-ea"/>
            </a:endParaRPr>
          </a:p>
          <a:p>
            <a:pPr marL="269875" lvl="0" indent="-269875" latinLnBrk="0">
              <a:lnSpc>
                <a:spcPct val="150000"/>
              </a:lnSpc>
              <a:buClr>
                <a:srgbClr val="2D2D2D"/>
              </a:buClr>
              <a:buSzPts val="1400"/>
              <a:buFont typeface="Wingdings" panose="05000000000000000000" pitchFamily="2" charset="2"/>
              <a:buChar char="Ø"/>
            </a:pPr>
            <a:endParaRPr lang="en-US" altLang="ko-KR" sz="1200" dirty="0">
              <a:solidFill>
                <a:srgbClr val="2D2D2D"/>
              </a:solidFill>
              <a:latin typeface="+mn-ea"/>
            </a:endParaRPr>
          </a:p>
          <a:p>
            <a:pPr marL="269875" lvl="0" indent="-269875" latinLnBrk="0">
              <a:lnSpc>
                <a:spcPct val="150000"/>
              </a:lnSpc>
              <a:buClr>
                <a:srgbClr val="2D2D2D"/>
              </a:buClr>
              <a:buSzPts val="1400"/>
              <a:buFont typeface="Wingdings" panose="05000000000000000000" pitchFamily="2" charset="2"/>
              <a:buChar char="Ø"/>
            </a:pPr>
            <a:endParaRPr lang="en-US" altLang="ko-KR" sz="1200" dirty="0">
              <a:solidFill>
                <a:srgbClr val="2D2D2D"/>
              </a:solidFill>
              <a:latin typeface="+mn-ea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89619" y="958861"/>
            <a:ext cx="4561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 defTabSz="342900" latinLnBrk="0">
              <a:buFont typeface="Wingdings" panose="05000000000000000000" pitchFamily="2" charset="2"/>
              <a:buChar char="v"/>
            </a:pPr>
            <a:r>
              <a:rPr lang="en-US" altLang="ko-KR" sz="1200" b="1" spc="-113" dirty="0" smtClean="0">
                <a:solidFill>
                  <a:srgbClr val="3343A1"/>
                </a:solidFill>
                <a:cs typeface="Noto Sans KR Medium"/>
              </a:rPr>
              <a:t>BXM Cloud</a:t>
            </a:r>
            <a:r>
              <a:rPr lang="ko-KR" altLang="en-US" sz="1200" b="1" spc="-113" dirty="0" smtClean="0">
                <a:solidFill>
                  <a:srgbClr val="3343A1"/>
                </a:solidFill>
                <a:cs typeface="Noto Sans KR Medium"/>
              </a:rPr>
              <a:t>를 통해 레거시 </a:t>
            </a:r>
            <a:r>
              <a:rPr lang="ko-KR" altLang="en-US" sz="1200" b="1" spc="-113" dirty="0">
                <a:solidFill>
                  <a:srgbClr val="3343A1"/>
                </a:solidFill>
                <a:cs typeface="Noto Sans KR Medium"/>
              </a:rPr>
              <a:t>어플리케이션에서 </a:t>
            </a:r>
            <a:r>
              <a:rPr lang="en-US" altLang="ko-KR" sz="1200" b="1" spc="-113" dirty="0" smtClean="0">
                <a:solidFill>
                  <a:srgbClr val="3343A1"/>
                </a:solidFill>
                <a:cs typeface="Noto Sans KR Medium"/>
              </a:rPr>
              <a:t>MSA</a:t>
            </a:r>
            <a:r>
              <a:rPr lang="ko-KR" altLang="en-US" sz="1200" b="1" spc="-113" dirty="0" smtClean="0">
                <a:solidFill>
                  <a:srgbClr val="3343A1"/>
                </a:solidFill>
                <a:cs typeface="Noto Sans KR Medium"/>
              </a:rPr>
              <a:t>로의 손쉬운 전환 </a:t>
            </a:r>
            <a:endParaRPr lang="en-US" sz="1200" b="1" spc="-113" dirty="0">
              <a:solidFill>
                <a:srgbClr val="3343A1"/>
              </a:solidFill>
              <a:cs typeface="Noto Sans KR Medium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13ECA5E4-87B9-4D77-AEC0-81E978CF0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2244" y="2301569"/>
            <a:ext cx="1165980" cy="1142392"/>
          </a:xfrm>
          <a:prstGeom prst="rect">
            <a:avLst/>
          </a:prstGeom>
        </p:spPr>
      </p:pic>
      <p:sp>
        <p:nvSpPr>
          <p:cNvPr id="59" name="Rectangle 27">
            <a:extLst>
              <a:ext uri="{FF2B5EF4-FFF2-40B4-BE49-F238E27FC236}">
                <a16:creationId xmlns:a16="http://schemas.microsoft.com/office/drawing/2014/main" xmlns="" id="{C25BBC1F-3385-4580-A1F9-61F784B45068}"/>
              </a:ext>
            </a:extLst>
          </p:cNvPr>
          <p:cNvSpPr/>
          <p:nvPr/>
        </p:nvSpPr>
        <p:spPr>
          <a:xfrm>
            <a:off x="5787040" y="3555031"/>
            <a:ext cx="870751" cy="216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900" b="1" dirty="0">
                <a:latin typeface="+mn-ea"/>
                <a:cs typeface="Noto Sans KR Medium"/>
              </a:rPr>
              <a:t> </a:t>
            </a:r>
            <a:r>
              <a:rPr lang="en-US" altLang="ko-KR" sz="900" b="1" dirty="0" smtClean="0">
                <a:latin typeface="+mn-ea"/>
                <a:cs typeface="Noto Sans KR Medium"/>
              </a:rPr>
              <a:t>BXM Cloud</a:t>
            </a:r>
            <a:endParaRPr lang="en-US" altLang="ko-KR" sz="900" b="1" dirty="0">
              <a:latin typeface="+mn-ea"/>
              <a:cs typeface="Noto Sans KR Medium"/>
            </a:endParaRPr>
          </a:p>
        </p:txBody>
      </p:sp>
      <p:grpSp>
        <p:nvGrpSpPr>
          <p:cNvPr id="18" name="그룹 17"/>
          <p:cNvGrpSpPr/>
          <p:nvPr/>
        </p:nvGrpSpPr>
        <p:grpSpPr>
          <a:xfrm>
            <a:off x="4048181" y="1673995"/>
            <a:ext cx="1302443" cy="2337624"/>
            <a:chOff x="121445" y="1047643"/>
            <a:chExt cx="1599707" cy="3515653"/>
          </a:xfrm>
        </p:grpSpPr>
        <p:sp>
          <p:nvSpPr>
            <p:cNvPr id="47" name="모서리가 둥근 직사각형 46"/>
            <p:cNvSpPr/>
            <p:nvPr/>
          </p:nvSpPr>
          <p:spPr>
            <a:xfrm>
              <a:off x="121445" y="3303212"/>
              <a:ext cx="1511964" cy="926196"/>
            </a:xfrm>
            <a:prstGeom prst="roundRect">
              <a:avLst>
                <a:gd name="adj" fmla="val 13244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ko-KR" altLang="en-US" sz="700">
                <a:solidFill>
                  <a:schemeClr val="tx1"/>
                </a:solidFill>
              </a:endParaRPr>
            </a:p>
          </p:txBody>
        </p:sp>
        <p:sp>
          <p:nvSpPr>
            <p:cNvPr id="57" name="모서리가 둥근 직사각형 56"/>
            <p:cNvSpPr/>
            <p:nvPr/>
          </p:nvSpPr>
          <p:spPr>
            <a:xfrm>
              <a:off x="209188" y="1692722"/>
              <a:ext cx="1511964" cy="1293569"/>
            </a:xfrm>
            <a:prstGeom prst="roundRect">
              <a:avLst>
                <a:gd name="adj" fmla="val 13244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ko-KR" altLang="en-US" sz="700">
                <a:solidFill>
                  <a:schemeClr val="tx1"/>
                </a:solidFill>
              </a:endParaRPr>
            </a:p>
          </p:txBody>
        </p:sp>
        <p:pic>
          <p:nvPicPr>
            <p:cNvPr id="61" name="Picture 4" descr="Image result for user ico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968" y="1047643"/>
              <a:ext cx="312520" cy="330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Rectangle 27"/>
            <p:cNvSpPr/>
            <p:nvPr/>
          </p:nvSpPr>
          <p:spPr>
            <a:xfrm>
              <a:off x="984986" y="1099073"/>
              <a:ext cx="463077" cy="243012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ko-KR" altLang="en-US" sz="700" b="1" dirty="0">
                  <a:latin typeface="+mn-ea"/>
                  <a:cs typeface="Noto Sans KR Medium"/>
                </a:rPr>
                <a:t>사용자</a:t>
              </a:r>
              <a:endParaRPr lang="en-US" altLang="ko-KR" sz="700" b="1" dirty="0">
                <a:latin typeface="+mn-ea"/>
                <a:cs typeface="Noto Sans KR Medium"/>
              </a:endParaRPr>
            </a:p>
          </p:txBody>
        </p:sp>
        <p:sp>
          <p:nvSpPr>
            <p:cNvPr id="64" name="모서리가 둥근 직사각형 63"/>
            <p:cNvSpPr/>
            <p:nvPr/>
          </p:nvSpPr>
          <p:spPr>
            <a:xfrm>
              <a:off x="121445" y="1573672"/>
              <a:ext cx="1511964" cy="1321855"/>
            </a:xfrm>
            <a:prstGeom prst="roundRect">
              <a:avLst>
                <a:gd name="adj" fmla="val 13244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ko-KR" altLang="en-US" sz="700">
                <a:solidFill>
                  <a:schemeClr val="tx1"/>
                </a:solidFill>
              </a:endParaRPr>
            </a:p>
          </p:txBody>
        </p:sp>
        <p:sp>
          <p:nvSpPr>
            <p:cNvPr id="66" name="Rectangle 27"/>
            <p:cNvSpPr/>
            <p:nvPr/>
          </p:nvSpPr>
          <p:spPr>
            <a:xfrm>
              <a:off x="247464" y="1635397"/>
              <a:ext cx="1235389" cy="24301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700" b="1" dirty="0">
                  <a:solidFill>
                    <a:schemeClr val="bg1"/>
                  </a:solidFill>
                  <a:latin typeface="+mn-ea"/>
                  <a:cs typeface="Noto Sans KR Medium"/>
                </a:rPr>
                <a:t>User Interface</a:t>
              </a:r>
            </a:p>
          </p:txBody>
        </p:sp>
        <p:sp>
          <p:nvSpPr>
            <p:cNvPr id="67" name="Rectangle 27"/>
            <p:cNvSpPr/>
            <p:nvPr/>
          </p:nvSpPr>
          <p:spPr>
            <a:xfrm>
              <a:off x="247464" y="2076254"/>
              <a:ext cx="1235389" cy="24301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wrap="square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700" b="1" dirty="0">
                  <a:solidFill>
                    <a:schemeClr val="bg1"/>
                  </a:solidFill>
                  <a:latin typeface="+mn-ea"/>
                  <a:cs typeface="Noto Sans KR Medium"/>
                </a:rPr>
                <a:t>Service1</a:t>
              </a:r>
            </a:p>
          </p:txBody>
        </p:sp>
        <p:sp>
          <p:nvSpPr>
            <p:cNvPr id="68" name="Rectangle 27"/>
            <p:cNvSpPr/>
            <p:nvPr/>
          </p:nvSpPr>
          <p:spPr>
            <a:xfrm>
              <a:off x="247464" y="2333443"/>
              <a:ext cx="1235389" cy="24301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700" b="1" dirty="0">
                  <a:solidFill>
                    <a:schemeClr val="bg1"/>
                  </a:solidFill>
                  <a:latin typeface="+mn-ea"/>
                  <a:cs typeface="Noto Sans KR Medium"/>
                </a:rPr>
                <a:t>Service2</a:t>
              </a:r>
            </a:p>
          </p:txBody>
        </p:sp>
        <p:sp>
          <p:nvSpPr>
            <p:cNvPr id="69" name="Rectangle 27"/>
            <p:cNvSpPr/>
            <p:nvPr/>
          </p:nvSpPr>
          <p:spPr>
            <a:xfrm>
              <a:off x="247464" y="2596770"/>
              <a:ext cx="1235389" cy="24301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700" b="1" dirty="0">
                  <a:solidFill>
                    <a:schemeClr val="bg1"/>
                  </a:solidFill>
                  <a:latin typeface="+mn-ea"/>
                  <a:cs typeface="Noto Sans KR Medium"/>
                </a:rPr>
                <a:t>Service3</a:t>
              </a:r>
            </a:p>
          </p:txBody>
        </p:sp>
        <p:pic>
          <p:nvPicPr>
            <p:cNvPr id="71" name="그림 70">
              <a:extLst>
                <a:ext uri="{FF2B5EF4-FFF2-40B4-BE49-F238E27FC236}">
                  <a16:creationId xmlns:a16="http://schemas.microsoft.com/office/drawing/2014/main" xmlns="" id="{0F1AB7AC-2939-488E-8356-9CA5CB4F6D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3404" y="3427096"/>
              <a:ext cx="609578" cy="454286"/>
            </a:xfrm>
            <a:prstGeom prst="rect">
              <a:avLst/>
            </a:prstGeom>
          </p:spPr>
        </p:pic>
        <p:sp>
          <p:nvSpPr>
            <p:cNvPr id="72" name="Rectangle 27"/>
            <p:cNvSpPr/>
            <p:nvPr/>
          </p:nvSpPr>
          <p:spPr>
            <a:xfrm>
              <a:off x="253205" y="3933257"/>
              <a:ext cx="1235389" cy="24301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700" b="1" dirty="0">
                  <a:solidFill>
                    <a:schemeClr val="bg1"/>
                  </a:solidFill>
                  <a:latin typeface="+mn-ea"/>
                  <a:cs typeface="Noto Sans KR Medium"/>
                </a:rPr>
                <a:t>Database</a:t>
              </a:r>
            </a:p>
          </p:txBody>
        </p:sp>
        <p:sp>
          <p:nvSpPr>
            <p:cNvPr id="89" name="Rectangle 27"/>
            <p:cNvSpPr/>
            <p:nvPr/>
          </p:nvSpPr>
          <p:spPr>
            <a:xfrm>
              <a:off x="426576" y="4334087"/>
              <a:ext cx="877163" cy="22920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ko-KR" altLang="en-US" sz="700" b="1" dirty="0">
                  <a:solidFill>
                    <a:schemeClr val="lt1"/>
                  </a:solidFill>
                </a:rPr>
                <a:t>모놀리스</a:t>
              </a:r>
              <a:endParaRPr lang="en-US" altLang="ko-KR" sz="700" b="1" dirty="0">
                <a:solidFill>
                  <a:schemeClr val="lt1"/>
                </a:solidFill>
              </a:endParaRPr>
            </a:p>
          </p:txBody>
        </p:sp>
        <p:cxnSp>
          <p:nvCxnSpPr>
            <p:cNvPr id="99" name="직선 화살표 연결선 98"/>
            <p:cNvCxnSpPr>
              <a:stCxn id="64" idx="0"/>
              <a:endCxn id="61" idx="2"/>
            </p:cNvCxnSpPr>
            <p:nvPr/>
          </p:nvCxnSpPr>
          <p:spPr>
            <a:xfrm flipV="1">
              <a:off x="877427" y="1378481"/>
              <a:ext cx="801" cy="195191"/>
            </a:xfrm>
            <a:prstGeom prst="straightConnector1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그룹 3"/>
          <p:cNvGrpSpPr/>
          <p:nvPr/>
        </p:nvGrpSpPr>
        <p:grpSpPr>
          <a:xfrm>
            <a:off x="7097774" y="1673994"/>
            <a:ext cx="1893826" cy="2524625"/>
            <a:chOff x="7097774" y="1673995"/>
            <a:chExt cx="1701477" cy="2254384"/>
          </a:xfrm>
        </p:grpSpPr>
        <p:sp>
          <p:nvSpPr>
            <p:cNvPr id="48" name="모서리가 둥근 직사각형 47"/>
            <p:cNvSpPr/>
            <p:nvPr/>
          </p:nvSpPr>
          <p:spPr>
            <a:xfrm>
              <a:off x="8273066" y="2692072"/>
              <a:ext cx="524491" cy="328134"/>
            </a:xfrm>
            <a:prstGeom prst="roundRect">
              <a:avLst>
                <a:gd name="adj" fmla="val 13244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ko-KR" altLang="en-US" sz="1000">
                <a:solidFill>
                  <a:schemeClr val="tx1"/>
                </a:solidFill>
              </a:endParaRPr>
            </a:p>
          </p:txBody>
        </p:sp>
        <p:sp>
          <p:nvSpPr>
            <p:cNvPr id="50" name="모서리가 둥근 직사각형 49"/>
            <p:cNvSpPr/>
            <p:nvPr/>
          </p:nvSpPr>
          <p:spPr>
            <a:xfrm>
              <a:off x="8195240" y="3116639"/>
              <a:ext cx="524491" cy="596413"/>
            </a:xfrm>
            <a:prstGeom prst="roundRect">
              <a:avLst>
                <a:gd name="adj" fmla="val 13244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ko-KR" altLang="en-US" sz="1000">
                <a:solidFill>
                  <a:schemeClr val="tx1"/>
                </a:solidFill>
              </a:endParaRPr>
            </a:p>
          </p:txBody>
        </p:sp>
        <p:sp>
          <p:nvSpPr>
            <p:cNvPr id="53" name="모서리가 둥근 직사각형 52"/>
            <p:cNvSpPr/>
            <p:nvPr/>
          </p:nvSpPr>
          <p:spPr>
            <a:xfrm>
              <a:off x="7646234" y="3116639"/>
              <a:ext cx="524491" cy="596413"/>
            </a:xfrm>
            <a:prstGeom prst="roundRect">
              <a:avLst>
                <a:gd name="adj" fmla="val 13244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ko-KR" altLang="en-US" sz="1000">
                <a:solidFill>
                  <a:schemeClr val="tx1"/>
                </a:solidFill>
              </a:endParaRPr>
            </a:p>
          </p:txBody>
        </p:sp>
        <p:sp>
          <p:nvSpPr>
            <p:cNvPr id="54" name="모서리가 둥근 직사각형 53"/>
            <p:cNvSpPr/>
            <p:nvPr/>
          </p:nvSpPr>
          <p:spPr>
            <a:xfrm>
              <a:off x="7097774" y="3116639"/>
              <a:ext cx="524491" cy="596413"/>
            </a:xfrm>
            <a:prstGeom prst="roundRect">
              <a:avLst>
                <a:gd name="adj" fmla="val 13244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ko-KR" altLang="en-US" sz="1000">
                <a:solidFill>
                  <a:schemeClr val="tx1"/>
                </a:solidFill>
              </a:endParaRPr>
            </a:p>
          </p:txBody>
        </p:sp>
        <p:sp>
          <p:nvSpPr>
            <p:cNvPr id="55" name="모서리가 둥근 직사각형 54"/>
            <p:cNvSpPr/>
            <p:nvPr/>
          </p:nvSpPr>
          <p:spPr>
            <a:xfrm>
              <a:off x="8229623" y="2636559"/>
              <a:ext cx="524491" cy="328134"/>
            </a:xfrm>
            <a:prstGeom prst="roundRect">
              <a:avLst>
                <a:gd name="adj" fmla="val 13244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ko-KR" altLang="en-US" sz="1000">
                <a:solidFill>
                  <a:schemeClr val="tx1"/>
                </a:solidFill>
              </a:endParaRPr>
            </a:p>
          </p:txBody>
        </p:sp>
        <p:sp>
          <p:nvSpPr>
            <p:cNvPr id="58" name="모서리가 둥근 직사각형 57"/>
            <p:cNvSpPr/>
            <p:nvPr/>
          </p:nvSpPr>
          <p:spPr>
            <a:xfrm>
              <a:off x="7097774" y="2590368"/>
              <a:ext cx="524491" cy="309689"/>
            </a:xfrm>
            <a:prstGeom prst="roundRect">
              <a:avLst>
                <a:gd name="adj" fmla="val 13244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ko-KR" altLang="en-US" sz="1000">
                <a:solidFill>
                  <a:schemeClr val="tx1"/>
                </a:solidFill>
              </a:endParaRPr>
            </a:p>
          </p:txBody>
        </p:sp>
        <p:pic>
          <p:nvPicPr>
            <p:cNvPr id="70" name="그림 69">
              <a:extLst>
                <a:ext uri="{FF2B5EF4-FFF2-40B4-BE49-F238E27FC236}">
                  <a16:creationId xmlns:a16="http://schemas.microsoft.com/office/drawing/2014/main" xmlns="" id="{0F1AB7AC-2939-488E-8356-9CA5CB4F6D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87368" y="3195874"/>
              <a:ext cx="150612" cy="248087"/>
            </a:xfrm>
            <a:prstGeom prst="rect">
              <a:avLst/>
            </a:prstGeom>
          </p:spPr>
        </p:pic>
        <p:sp>
          <p:nvSpPr>
            <p:cNvPr id="73" name="모서리가 둥근 직사각형 72"/>
            <p:cNvSpPr/>
            <p:nvPr/>
          </p:nvSpPr>
          <p:spPr>
            <a:xfrm>
              <a:off x="7097774" y="2014215"/>
              <a:ext cx="1699784" cy="212549"/>
            </a:xfrm>
            <a:prstGeom prst="roundRect">
              <a:avLst>
                <a:gd name="adj" fmla="val 13244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ko-KR" altLang="en-US" sz="1000">
                <a:solidFill>
                  <a:schemeClr val="tx1"/>
                </a:solidFill>
              </a:endParaRPr>
            </a:p>
          </p:txBody>
        </p:sp>
        <p:sp>
          <p:nvSpPr>
            <p:cNvPr id="74" name="Rectangle 27"/>
            <p:cNvSpPr/>
            <p:nvPr/>
          </p:nvSpPr>
          <p:spPr>
            <a:xfrm>
              <a:off x="7168014" y="2053695"/>
              <a:ext cx="1558532" cy="14773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wrap="square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500" b="1" dirty="0">
                  <a:solidFill>
                    <a:schemeClr val="bg1"/>
                  </a:solidFill>
                  <a:latin typeface="+mn-ea"/>
                  <a:cs typeface="Noto Sans KR Medium"/>
                </a:rPr>
                <a:t>User Interface</a:t>
              </a:r>
            </a:p>
          </p:txBody>
        </p:sp>
        <p:sp>
          <p:nvSpPr>
            <p:cNvPr id="75" name="Rectangle 27"/>
            <p:cNvSpPr/>
            <p:nvPr/>
          </p:nvSpPr>
          <p:spPr>
            <a:xfrm>
              <a:off x="7132335" y="2631335"/>
              <a:ext cx="455369" cy="14773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500" b="1" dirty="0">
                  <a:solidFill>
                    <a:schemeClr val="bg1"/>
                  </a:solidFill>
                  <a:latin typeface="+mn-ea"/>
                  <a:cs typeface="Noto Sans KR Medium"/>
                </a:rPr>
                <a:t>Service1</a:t>
              </a:r>
            </a:p>
          </p:txBody>
        </p:sp>
        <p:sp>
          <p:nvSpPr>
            <p:cNvPr id="76" name="Rectangle 27"/>
            <p:cNvSpPr/>
            <p:nvPr/>
          </p:nvSpPr>
          <p:spPr>
            <a:xfrm>
              <a:off x="7135055" y="3537873"/>
              <a:ext cx="449930" cy="14773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500" b="1" dirty="0" smtClean="0">
                  <a:solidFill>
                    <a:schemeClr val="bg1"/>
                  </a:solidFill>
                  <a:latin typeface="+mn-ea"/>
                  <a:cs typeface="Noto Sans KR Medium"/>
                </a:rPr>
                <a:t>DB1</a:t>
              </a:r>
              <a:endParaRPr lang="en-US" altLang="ko-KR" sz="500" b="1" dirty="0">
                <a:solidFill>
                  <a:schemeClr val="bg1"/>
                </a:solidFill>
                <a:latin typeface="+mn-ea"/>
                <a:cs typeface="Noto Sans KR Medium"/>
              </a:endParaRPr>
            </a:p>
          </p:txBody>
        </p:sp>
        <p:sp>
          <p:nvSpPr>
            <p:cNvPr id="78" name="Rectangle 27"/>
            <p:cNvSpPr/>
            <p:nvPr/>
          </p:nvSpPr>
          <p:spPr>
            <a:xfrm>
              <a:off x="8014850" y="1726994"/>
              <a:ext cx="338554" cy="147733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ko-KR" altLang="en-US" sz="500" b="1" dirty="0">
                  <a:latin typeface="+mn-ea"/>
                  <a:cs typeface="Noto Sans KR Medium"/>
                </a:rPr>
                <a:t>사용자</a:t>
              </a:r>
              <a:endParaRPr lang="en-US" altLang="ko-KR" sz="500" b="1" dirty="0">
                <a:latin typeface="+mn-ea"/>
                <a:cs typeface="Noto Sans KR Medium"/>
              </a:endParaRPr>
            </a:p>
          </p:txBody>
        </p:sp>
        <p:sp>
          <p:nvSpPr>
            <p:cNvPr id="79" name="모서리가 둥근 직사각형 78"/>
            <p:cNvSpPr/>
            <p:nvPr/>
          </p:nvSpPr>
          <p:spPr>
            <a:xfrm>
              <a:off x="8186789" y="2594254"/>
              <a:ext cx="524491" cy="305804"/>
            </a:xfrm>
            <a:prstGeom prst="roundRect">
              <a:avLst>
                <a:gd name="adj" fmla="val 13244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ko-KR" altLang="en-US" sz="1000">
                <a:solidFill>
                  <a:schemeClr val="tx1"/>
                </a:solidFill>
              </a:endParaRPr>
            </a:p>
          </p:txBody>
        </p:sp>
        <p:pic>
          <p:nvPicPr>
            <p:cNvPr id="80" name="그림 79">
              <a:extLst>
                <a:ext uri="{FF2B5EF4-FFF2-40B4-BE49-F238E27FC236}">
                  <a16:creationId xmlns:a16="http://schemas.microsoft.com/office/drawing/2014/main" xmlns="" id="{0F1AB7AC-2939-488E-8356-9CA5CB4F6D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76383" y="3199760"/>
              <a:ext cx="150612" cy="248087"/>
            </a:xfrm>
            <a:prstGeom prst="rect">
              <a:avLst/>
            </a:prstGeom>
          </p:spPr>
        </p:pic>
        <p:sp>
          <p:nvSpPr>
            <p:cNvPr id="82" name="Rectangle 27"/>
            <p:cNvSpPr/>
            <p:nvPr/>
          </p:nvSpPr>
          <p:spPr>
            <a:xfrm>
              <a:off x="8221351" y="2635222"/>
              <a:ext cx="455369" cy="14773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wrap="square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500" b="1" dirty="0">
                  <a:solidFill>
                    <a:schemeClr val="bg1"/>
                  </a:solidFill>
                  <a:latin typeface="+mn-ea"/>
                  <a:cs typeface="Noto Sans KR Medium"/>
                </a:rPr>
                <a:t>Service3</a:t>
              </a:r>
            </a:p>
          </p:txBody>
        </p:sp>
        <p:sp>
          <p:nvSpPr>
            <p:cNvPr id="83" name="Rectangle 27"/>
            <p:cNvSpPr/>
            <p:nvPr/>
          </p:nvSpPr>
          <p:spPr>
            <a:xfrm>
              <a:off x="8224070" y="3541759"/>
              <a:ext cx="449930" cy="14773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wrap="square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500" b="1" dirty="0" smtClean="0">
                  <a:solidFill>
                    <a:schemeClr val="bg1"/>
                  </a:solidFill>
                  <a:latin typeface="+mn-ea"/>
                  <a:cs typeface="Noto Sans KR Medium"/>
                </a:rPr>
                <a:t>DB3</a:t>
              </a:r>
              <a:endParaRPr lang="en-US" altLang="ko-KR" sz="500" b="1" dirty="0">
                <a:solidFill>
                  <a:schemeClr val="bg1"/>
                </a:solidFill>
                <a:latin typeface="+mn-ea"/>
                <a:cs typeface="Noto Sans KR Medium"/>
              </a:endParaRPr>
            </a:p>
          </p:txBody>
        </p:sp>
        <p:sp>
          <p:nvSpPr>
            <p:cNvPr id="84" name="모서리가 둥근 직사각형 83"/>
            <p:cNvSpPr/>
            <p:nvPr/>
          </p:nvSpPr>
          <p:spPr>
            <a:xfrm>
              <a:off x="7646906" y="2590368"/>
              <a:ext cx="524491" cy="310944"/>
            </a:xfrm>
            <a:prstGeom prst="roundRect">
              <a:avLst>
                <a:gd name="adj" fmla="val 13244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ko-KR" altLang="en-US" sz="1000">
                <a:solidFill>
                  <a:schemeClr val="tx1"/>
                </a:solidFill>
              </a:endParaRPr>
            </a:p>
          </p:txBody>
        </p:sp>
        <p:pic>
          <p:nvPicPr>
            <p:cNvPr id="85" name="그림 84">
              <a:extLst>
                <a:ext uri="{FF2B5EF4-FFF2-40B4-BE49-F238E27FC236}">
                  <a16:creationId xmlns:a16="http://schemas.microsoft.com/office/drawing/2014/main" xmlns="" id="{0F1AB7AC-2939-488E-8356-9CA5CB4F6D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36500" y="3195874"/>
              <a:ext cx="150612" cy="248087"/>
            </a:xfrm>
            <a:prstGeom prst="rect">
              <a:avLst/>
            </a:prstGeom>
          </p:spPr>
        </p:pic>
        <p:sp>
          <p:nvSpPr>
            <p:cNvPr id="86" name="Rectangle 27"/>
            <p:cNvSpPr/>
            <p:nvPr/>
          </p:nvSpPr>
          <p:spPr>
            <a:xfrm>
              <a:off x="7681467" y="2631335"/>
              <a:ext cx="455369" cy="14773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wrap="square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500" b="1" dirty="0">
                  <a:solidFill>
                    <a:schemeClr val="bg1"/>
                  </a:solidFill>
                  <a:latin typeface="+mn-ea"/>
                  <a:cs typeface="Noto Sans KR Medium"/>
                </a:rPr>
                <a:t>Service2</a:t>
              </a:r>
            </a:p>
          </p:txBody>
        </p:sp>
        <p:sp>
          <p:nvSpPr>
            <p:cNvPr id="87" name="Rectangle 27"/>
            <p:cNvSpPr/>
            <p:nvPr/>
          </p:nvSpPr>
          <p:spPr>
            <a:xfrm>
              <a:off x="7684187" y="3537873"/>
              <a:ext cx="449930" cy="14773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wrap="square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500" b="1" dirty="0" smtClean="0">
                  <a:solidFill>
                    <a:schemeClr val="bg1"/>
                  </a:solidFill>
                  <a:latin typeface="+mn-ea"/>
                  <a:cs typeface="Noto Sans KR Medium"/>
                </a:rPr>
                <a:t>DB2</a:t>
              </a:r>
              <a:endParaRPr lang="en-US" altLang="ko-KR" sz="500" b="1" dirty="0">
                <a:solidFill>
                  <a:schemeClr val="bg1"/>
                </a:solidFill>
                <a:latin typeface="+mn-ea"/>
                <a:cs typeface="Noto Sans KR Medium"/>
              </a:endParaRPr>
            </a:p>
          </p:txBody>
        </p:sp>
        <p:sp>
          <p:nvSpPr>
            <p:cNvPr id="91" name="Rectangle 27"/>
            <p:cNvSpPr/>
            <p:nvPr/>
          </p:nvSpPr>
          <p:spPr>
            <a:xfrm>
              <a:off x="7594352" y="3778169"/>
              <a:ext cx="759052" cy="15021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ko-KR" altLang="en-US" sz="600" b="1" dirty="0">
                  <a:solidFill>
                    <a:schemeClr val="lt1"/>
                  </a:solidFill>
                </a:rPr>
                <a:t>마이크로서비스</a:t>
              </a:r>
              <a:endParaRPr lang="en-US" altLang="ko-KR" sz="600" b="1" dirty="0">
                <a:solidFill>
                  <a:schemeClr val="lt1"/>
                </a:solidFill>
              </a:endParaRPr>
            </a:p>
          </p:txBody>
        </p:sp>
        <p:sp>
          <p:nvSpPr>
            <p:cNvPr id="92" name="모서리가 둥근 직사각형 91"/>
            <p:cNvSpPr/>
            <p:nvPr/>
          </p:nvSpPr>
          <p:spPr>
            <a:xfrm>
              <a:off x="7099467" y="2301569"/>
              <a:ext cx="1699784" cy="212549"/>
            </a:xfrm>
            <a:prstGeom prst="roundRect">
              <a:avLst>
                <a:gd name="adj" fmla="val 13244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ko-KR" altLang="en-US" sz="1000">
                <a:solidFill>
                  <a:schemeClr val="tx1"/>
                </a:solidFill>
              </a:endParaRPr>
            </a:p>
          </p:txBody>
        </p:sp>
        <p:sp>
          <p:nvSpPr>
            <p:cNvPr id="93" name="Rectangle 27"/>
            <p:cNvSpPr/>
            <p:nvPr/>
          </p:nvSpPr>
          <p:spPr>
            <a:xfrm>
              <a:off x="7168014" y="2341164"/>
              <a:ext cx="1558532" cy="14773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wrap="square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500" b="1" dirty="0">
                  <a:solidFill>
                    <a:schemeClr val="bg1"/>
                  </a:solidFill>
                  <a:latin typeface="+mn-ea"/>
                  <a:cs typeface="Noto Sans KR Medium"/>
                </a:rPr>
                <a:t>API Gateway</a:t>
              </a:r>
            </a:p>
          </p:txBody>
        </p:sp>
        <p:cxnSp>
          <p:nvCxnSpPr>
            <p:cNvPr id="94" name="직선 화살표 연결선 93"/>
            <p:cNvCxnSpPr>
              <a:stCxn id="93" idx="0"/>
              <a:endCxn id="74" idx="2"/>
            </p:cNvCxnSpPr>
            <p:nvPr/>
          </p:nvCxnSpPr>
          <p:spPr>
            <a:xfrm flipV="1">
              <a:off x="7947280" y="2201428"/>
              <a:ext cx="0" cy="139736"/>
            </a:xfrm>
            <a:prstGeom prst="straightConnector1">
              <a:avLst/>
            </a:prstGeom>
            <a:ln w="9525"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직선 화살표 연결선 94"/>
            <p:cNvCxnSpPr/>
            <p:nvPr/>
          </p:nvCxnSpPr>
          <p:spPr>
            <a:xfrm flipV="1">
              <a:off x="7908479" y="2466294"/>
              <a:ext cx="0" cy="157548"/>
            </a:xfrm>
            <a:prstGeom prst="straightConnector1">
              <a:avLst/>
            </a:prstGeom>
            <a:ln w="9525"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직선 화살표 연결선 95"/>
            <p:cNvCxnSpPr/>
            <p:nvPr/>
          </p:nvCxnSpPr>
          <p:spPr>
            <a:xfrm flipV="1">
              <a:off x="8457486" y="2466294"/>
              <a:ext cx="0" cy="157548"/>
            </a:xfrm>
            <a:prstGeom prst="straightConnector1">
              <a:avLst/>
            </a:prstGeom>
            <a:ln w="9525"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직선 화살표 연결선 96"/>
            <p:cNvCxnSpPr/>
            <p:nvPr/>
          </p:nvCxnSpPr>
          <p:spPr>
            <a:xfrm flipV="1">
              <a:off x="7360020" y="2455264"/>
              <a:ext cx="0" cy="157548"/>
            </a:xfrm>
            <a:prstGeom prst="straightConnector1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직선 화살표 연결선 97"/>
            <p:cNvCxnSpPr>
              <a:stCxn id="73" idx="0"/>
              <a:endCxn id="100" idx="2"/>
            </p:cNvCxnSpPr>
            <p:nvPr/>
          </p:nvCxnSpPr>
          <p:spPr>
            <a:xfrm flipH="1" flipV="1">
              <a:off x="7947528" y="1885596"/>
              <a:ext cx="138" cy="128619"/>
            </a:xfrm>
            <a:prstGeom prst="straightConnector1">
              <a:avLst/>
            </a:prstGeom>
            <a:ln w="9525"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00" name="Picture 4" descr="Image result for user ico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0355" y="1673995"/>
              <a:ext cx="194345" cy="211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1" name="AutoShape 48">
            <a:extLst>
              <a:ext uri="{FF2B5EF4-FFF2-40B4-BE49-F238E27FC236}">
                <a16:creationId xmlns:a16="http://schemas.microsoft.com/office/drawing/2014/main" xmlns="" id="{74DECB51-ACED-4943-B75A-6E060DB06C25}"/>
              </a:ext>
            </a:extLst>
          </p:cNvPr>
          <p:cNvSpPr>
            <a:spLocks noChangeArrowheads="1"/>
          </p:cNvSpPr>
          <p:nvPr/>
        </p:nvSpPr>
        <p:spPr bwMode="auto">
          <a:xfrm rot="16200000" flipV="1">
            <a:off x="4630028" y="2758780"/>
            <a:ext cx="1740062" cy="250931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ysClr val="window" lastClr="FFFFFF">
                  <a:lumMod val="75000"/>
                </a:sysClr>
              </a:gs>
              <a:gs pos="100000">
                <a:sysClr val="window" lastClr="FFFFFF"/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rot="10800000" wrap="none" anchor="ctr"/>
          <a:lstStyle>
            <a:defPPr>
              <a:defRPr lang="en-US"/>
            </a:defPPr>
            <a:lvl1pPr marL="0" algn="l" defTabSz="457145" rtl="0" eaLnBrk="1" latinLnBrk="0" hangingPunct="1">
              <a:defRPr sz="17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5" algn="l" defTabSz="457145" rtl="0" eaLnBrk="1" latinLnBrk="0" hangingPunct="1">
              <a:defRPr sz="17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0" algn="l" defTabSz="457145" rtl="0" eaLnBrk="1" latinLnBrk="0" hangingPunct="1">
              <a:defRPr sz="17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34" algn="l" defTabSz="457145" rtl="0" eaLnBrk="1" latinLnBrk="0" hangingPunct="1">
              <a:defRPr sz="17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9" algn="l" defTabSz="457145" rtl="0" eaLnBrk="1" latinLnBrk="0" hangingPunct="1">
              <a:defRPr sz="17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24" algn="l" defTabSz="457145" rtl="0" eaLnBrk="1" latinLnBrk="0" hangingPunct="1">
              <a:defRPr sz="17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69" algn="l" defTabSz="457145" rtl="0" eaLnBrk="1" latinLnBrk="0" hangingPunct="1">
              <a:defRPr sz="17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13" algn="l" defTabSz="457145" rtl="0" eaLnBrk="1" latinLnBrk="0" hangingPunct="1">
              <a:defRPr sz="17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58" algn="l" defTabSz="457145" rtl="0" eaLnBrk="1" latinLnBrk="0" hangingPunct="1">
              <a:defRPr sz="17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2" name="AutoShape 48">
            <a:extLst>
              <a:ext uri="{FF2B5EF4-FFF2-40B4-BE49-F238E27FC236}">
                <a16:creationId xmlns:a16="http://schemas.microsoft.com/office/drawing/2014/main" xmlns="" id="{74DECB51-ACED-4943-B75A-6E060DB06C25}"/>
              </a:ext>
            </a:extLst>
          </p:cNvPr>
          <p:cNvSpPr>
            <a:spLocks noChangeArrowheads="1"/>
          </p:cNvSpPr>
          <p:nvPr/>
        </p:nvSpPr>
        <p:spPr bwMode="auto">
          <a:xfrm rot="16200000" flipV="1">
            <a:off x="6232483" y="2754937"/>
            <a:ext cx="1424580" cy="250931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ysClr val="window" lastClr="FFFFFF">
                  <a:lumMod val="75000"/>
                </a:sysClr>
              </a:gs>
              <a:gs pos="100000">
                <a:sysClr val="window" lastClr="FFFFFF"/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rot="10800000" wrap="none" anchor="ctr"/>
          <a:lstStyle>
            <a:defPPr>
              <a:defRPr lang="en-US"/>
            </a:defPPr>
            <a:lvl1pPr marL="0" algn="l" defTabSz="457145" rtl="0" eaLnBrk="1" latinLnBrk="0" hangingPunct="1">
              <a:defRPr sz="17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5" algn="l" defTabSz="457145" rtl="0" eaLnBrk="1" latinLnBrk="0" hangingPunct="1">
              <a:defRPr sz="17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0" algn="l" defTabSz="457145" rtl="0" eaLnBrk="1" latinLnBrk="0" hangingPunct="1">
              <a:defRPr sz="17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34" algn="l" defTabSz="457145" rtl="0" eaLnBrk="1" latinLnBrk="0" hangingPunct="1">
              <a:defRPr sz="17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9" algn="l" defTabSz="457145" rtl="0" eaLnBrk="1" latinLnBrk="0" hangingPunct="1">
              <a:defRPr sz="17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24" algn="l" defTabSz="457145" rtl="0" eaLnBrk="1" latinLnBrk="0" hangingPunct="1">
              <a:defRPr sz="17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69" algn="l" defTabSz="457145" rtl="0" eaLnBrk="1" latinLnBrk="0" hangingPunct="1">
              <a:defRPr sz="17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13" algn="l" defTabSz="457145" rtl="0" eaLnBrk="1" latinLnBrk="0" hangingPunct="1">
              <a:defRPr sz="17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58" algn="l" defTabSz="457145" rtl="0" eaLnBrk="1" latinLnBrk="0" hangingPunct="1">
              <a:defRPr sz="17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0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이등변 삼각형 112"/>
          <p:cNvSpPr/>
          <p:nvPr/>
        </p:nvSpPr>
        <p:spPr>
          <a:xfrm>
            <a:off x="6832525" y="3743566"/>
            <a:ext cx="567360" cy="360366"/>
          </a:xfrm>
          <a:prstGeom prst="triangle">
            <a:avLst>
              <a:gd name="adj" fmla="val 49667"/>
            </a:avLst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모서리가 둥근 직사각형 86"/>
          <p:cNvSpPr/>
          <p:nvPr/>
        </p:nvSpPr>
        <p:spPr>
          <a:xfrm>
            <a:off x="6368610" y="1199083"/>
            <a:ext cx="1447342" cy="266870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TextBox 50"/>
          <p:cNvSpPr txBox="1"/>
          <p:nvPr/>
        </p:nvSpPr>
        <p:spPr>
          <a:xfrm>
            <a:off x="-2487" y="176166"/>
            <a:ext cx="1296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 latinLnBrk="0"/>
            <a:r>
              <a:rPr lang="en-US" sz="1800" b="1" spc="-113" dirty="0">
                <a:solidFill>
                  <a:srgbClr val="3343A1"/>
                </a:solidFill>
                <a:cs typeface="Noto Sans KR Medium"/>
              </a:rPr>
              <a:t>BXM Cloud</a:t>
            </a:r>
          </a:p>
        </p:txBody>
      </p:sp>
      <p:sp>
        <p:nvSpPr>
          <p:cNvPr id="52" name="직사각형 22"/>
          <p:cNvSpPr/>
          <p:nvPr/>
        </p:nvSpPr>
        <p:spPr>
          <a:xfrm>
            <a:off x="680" y="696128"/>
            <a:ext cx="9139241" cy="216024"/>
          </a:xfrm>
          <a:prstGeom prst="rect">
            <a:avLst/>
          </a:prstGeom>
          <a:solidFill>
            <a:srgbClr val="3343A1"/>
          </a:solidFill>
          <a:ln w="9525">
            <a:solidFill>
              <a:srgbClr val="3350A1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200" b="1" dirty="0">
                <a:solidFill>
                  <a:prstClr val="white"/>
                </a:solidFill>
              </a:rPr>
              <a:t>퍼블릭 클라우드</a:t>
            </a:r>
            <a:r>
              <a:rPr lang="en-US" altLang="ko-KR" sz="1200" b="1" dirty="0">
                <a:solidFill>
                  <a:prstClr val="white"/>
                </a:solidFill>
              </a:rPr>
              <a:t> </a:t>
            </a:r>
            <a:r>
              <a:rPr lang="ko-KR" altLang="en-US" sz="1200" b="1" dirty="0">
                <a:solidFill>
                  <a:prstClr val="white"/>
                </a:solidFill>
              </a:rPr>
              <a:t>마이그레이션 방안</a:t>
            </a:r>
          </a:p>
        </p:txBody>
      </p:sp>
      <p:sp>
        <p:nvSpPr>
          <p:cNvPr id="9" name="AutoShape 2" descr="Image result for pivotal container servi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84" name="Picture 6" descr="Image result for aws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474" y="1199083"/>
            <a:ext cx="1141653" cy="114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10" descr="Image result for gcp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572" y="2056813"/>
            <a:ext cx="1785458" cy="100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12" descr="Image result for naver cloud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743" y="3056347"/>
            <a:ext cx="583116" cy="58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8" name="직선 연결선 87"/>
          <p:cNvCxnSpPr>
            <a:stCxn id="99" idx="1"/>
          </p:cNvCxnSpPr>
          <p:nvPr/>
        </p:nvCxnSpPr>
        <p:spPr>
          <a:xfrm flipH="1">
            <a:off x="4862320" y="2030348"/>
            <a:ext cx="1349646" cy="4965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9" name="Picture 7" descr="C:\Users\ecoffey\AppData\Local\Temp\Rar$DRa0.295\30029_Device_firewall_critical_6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966" y="1873704"/>
            <a:ext cx="313288" cy="31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" name="Rectangle 27"/>
          <p:cNvSpPr/>
          <p:nvPr/>
        </p:nvSpPr>
        <p:spPr>
          <a:xfrm>
            <a:off x="7873211" y="3570883"/>
            <a:ext cx="1032655" cy="2169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ko-KR" altLang="en-US" sz="900" b="1" dirty="0">
                <a:latin typeface="+mn-ea"/>
                <a:cs typeface="Noto Sans KR Medium"/>
              </a:rPr>
              <a:t>퍼블릭 클라우드</a:t>
            </a:r>
            <a:endParaRPr lang="en-US" altLang="ko-KR" sz="900" b="1" dirty="0">
              <a:latin typeface="+mn-ea"/>
              <a:cs typeface="Noto Sans KR Medium"/>
            </a:endParaRPr>
          </a:p>
        </p:txBody>
      </p:sp>
      <p:grpSp>
        <p:nvGrpSpPr>
          <p:cNvPr id="108" name="그룹 107"/>
          <p:cNvGrpSpPr/>
          <p:nvPr/>
        </p:nvGrpSpPr>
        <p:grpSpPr>
          <a:xfrm>
            <a:off x="6804164" y="4065977"/>
            <a:ext cx="626219" cy="592961"/>
            <a:chOff x="1450528" y="2411392"/>
            <a:chExt cx="762621" cy="709998"/>
          </a:xfrm>
        </p:grpSpPr>
        <p:sp>
          <p:nvSpPr>
            <p:cNvPr id="109" name="모서리가 둥근 직사각형 108"/>
            <p:cNvSpPr/>
            <p:nvPr/>
          </p:nvSpPr>
          <p:spPr>
            <a:xfrm>
              <a:off x="1450528" y="2411392"/>
              <a:ext cx="762621" cy="709998"/>
            </a:xfrm>
            <a:prstGeom prst="roundRect">
              <a:avLst>
                <a:gd name="adj" fmla="val 13244"/>
              </a:avLst>
            </a:prstGeom>
            <a:solidFill>
              <a:schemeClr val="tx1">
                <a:lumMod val="85000"/>
                <a:lumOff val="15000"/>
              </a:schemeClr>
            </a:solidFill>
            <a:ln w="12700"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pic>
          <p:nvPicPr>
            <p:cNvPr id="110" name="그림 10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85066" y="2442044"/>
              <a:ext cx="693546" cy="250857"/>
            </a:xfrm>
            <a:prstGeom prst="rect">
              <a:avLst/>
            </a:prstGeom>
          </p:spPr>
        </p:pic>
        <p:pic>
          <p:nvPicPr>
            <p:cNvPr id="111" name="Picture 2" descr="Image result for k8s architectur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741" y="2692901"/>
              <a:ext cx="714196" cy="4003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9" name="직사각형 118"/>
          <p:cNvSpPr/>
          <p:nvPr/>
        </p:nvSpPr>
        <p:spPr>
          <a:xfrm>
            <a:off x="399308" y="1574630"/>
            <a:ext cx="35157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lvl="0" indent="-269875" latinLnBrk="0">
              <a:lnSpc>
                <a:spcPct val="150000"/>
              </a:lnSpc>
              <a:buClr>
                <a:srgbClr val="2D2D2D"/>
              </a:buClr>
              <a:buSzPts val="1400"/>
              <a:buFont typeface="Wingdings" panose="05000000000000000000" pitchFamily="2" charset="2"/>
              <a:buChar char="Ø"/>
            </a:pPr>
            <a:r>
              <a:rPr lang="ko-KR" altLang="en-US" sz="1200" dirty="0" smtClean="0">
                <a:solidFill>
                  <a:srgbClr val="2D2D2D"/>
                </a:solidFill>
                <a:latin typeface="+mn-ea"/>
              </a:rPr>
              <a:t>마이그레이션 </a:t>
            </a:r>
            <a:r>
              <a:rPr lang="ko-KR" altLang="en-US" sz="1200" dirty="0">
                <a:solidFill>
                  <a:srgbClr val="2D2D2D"/>
                </a:solidFill>
                <a:latin typeface="+mn-ea"/>
              </a:rPr>
              <a:t>방안 컨설팅 및 </a:t>
            </a:r>
            <a:r>
              <a:rPr lang="ko-KR" altLang="en-US" sz="1200" dirty="0" smtClean="0">
                <a:solidFill>
                  <a:srgbClr val="2D2D2D"/>
                </a:solidFill>
                <a:latin typeface="+mn-ea"/>
              </a:rPr>
              <a:t>수행</a:t>
            </a:r>
            <a:endParaRPr lang="en-US" altLang="ko-KR" sz="1200" dirty="0" smtClean="0">
              <a:solidFill>
                <a:srgbClr val="2D2D2D"/>
              </a:solidFill>
              <a:latin typeface="+mn-ea"/>
            </a:endParaRPr>
          </a:p>
          <a:p>
            <a:pPr lvl="0" latinLnBrk="0">
              <a:lnSpc>
                <a:spcPct val="150000"/>
              </a:lnSpc>
              <a:buClr>
                <a:srgbClr val="2D2D2D"/>
              </a:buClr>
              <a:buSzPts val="1400"/>
            </a:pPr>
            <a:r>
              <a:rPr lang="en-US" altLang="ko-KR" sz="1200" dirty="0">
                <a:solidFill>
                  <a:srgbClr val="2D2D2D"/>
                </a:solidFill>
                <a:latin typeface="+mn-ea"/>
              </a:rPr>
              <a:t> </a:t>
            </a:r>
            <a:r>
              <a:rPr lang="en-US" altLang="ko-KR" sz="1200" dirty="0" smtClean="0">
                <a:solidFill>
                  <a:srgbClr val="2D2D2D"/>
                </a:solidFill>
                <a:latin typeface="+mn-ea"/>
              </a:rPr>
              <a:t>    (</a:t>
            </a:r>
            <a:r>
              <a:rPr lang="en-US" altLang="ko-KR" sz="1200" dirty="0">
                <a:solidFill>
                  <a:srgbClr val="2D2D2D"/>
                </a:solidFill>
                <a:latin typeface="+mn-ea"/>
              </a:rPr>
              <a:t>BwG</a:t>
            </a:r>
            <a:r>
              <a:rPr lang="ko-KR" altLang="en-US" sz="1200" dirty="0">
                <a:solidFill>
                  <a:srgbClr val="2D2D2D"/>
                </a:solidFill>
                <a:latin typeface="+mn-ea"/>
              </a:rPr>
              <a:t> </a:t>
            </a:r>
            <a:r>
              <a:rPr lang="ko-KR" altLang="en-US" sz="1200" dirty="0" smtClean="0">
                <a:solidFill>
                  <a:srgbClr val="2D2D2D"/>
                </a:solidFill>
                <a:latin typeface="+mn-ea"/>
              </a:rPr>
              <a:t>클라우드팀</a:t>
            </a:r>
            <a:r>
              <a:rPr lang="en-US" altLang="ko-KR" sz="1200" dirty="0">
                <a:solidFill>
                  <a:srgbClr val="2D2D2D"/>
                </a:solidFill>
                <a:latin typeface="+mn-ea"/>
              </a:rPr>
              <a:t>)</a:t>
            </a:r>
            <a:r>
              <a:rPr lang="ko-KR" altLang="en-US" sz="1200" dirty="0">
                <a:solidFill>
                  <a:srgbClr val="2D2D2D"/>
                </a:solidFill>
                <a:latin typeface="+mn-ea"/>
              </a:rPr>
              <a:t> </a:t>
            </a:r>
            <a:endParaRPr lang="en-US" altLang="ko-KR" sz="1200" dirty="0" smtClean="0">
              <a:solidFill>
                <a:srgbClr val="2D2D2D"/>
              </a:solidFill>
              <a:latin typeface="+mn-ea"/>
            </a:endParaRPr>
          </a:p>
          <a:p>
            <a:pPr lvl="0" latinLnBrk="0">
              <a:lnSpc>
                <a:spcPct val="150000"/>
              </a:lnSpc>
              <a:buClr>
                <a:srgbClr val="2D2D2D"/>
              </a:buClr>
              <a:buSzPts val="1400"/>
            </a:pPr>
            <a:endParaRPr lang="en-US" altLang="ko-KR" sz="1200" dirty="0" smtClean="0">
              <a:solidFill>
                <a:srgbClr val="2D2D2D"/>
              </a:solidFill>
              <a:latin typeface="+mn-ea"/>
            </a:endParaRPr>
          </a:p>
          <a:p>
            <a:pPr marL="269875" lvl="0" indent="-269875" latinLnBrk="0">
              <a:lnSpc>
                <a:spcPct val="150000"/>
              </a:lnSpc>
              <a:buClr>
                <a:srgbClr val="2D2D2D"/>
              </a:buClr>
              <a:buSzPts val="1400"/>
              <a:buFont typeface="Wingdings" panose="05000000000000000000" pitchFamily="2" charset="2"/>
              <a:buChar char="Ø"/>
            </a:pPr>
            <a:r>
              <a:rPr lang="en-US" altLang="ko-KR" sz="1200" dirty="0" smtClean="0">
                <a:solidFill>
                  <a:srgbClr val="2D2D2D"/>
                </a:solidFill>
                <a:latin typeface="+mn-ea"/>
              </a:rPr>
              <a:t>BXM</a:t>
            </a:r>
            <a:r>
              <a:rPr lang="ko-KR" altLang="en-US" sz="1200" dirty="0" smtClean="0">
                <a:solidFill>
                  <a:srgbClr val="2D2D2D"/>
                </a:solidFill>
                <a:latin typeface="+mn-ea"/>
              </a:rPr>
              <a:t> </a:t>
            </a:r>
            <a:r>
              <a:rPr lang="en-US" altLang="ko-KR" sz="1200" dirty="0">
                <a:solidFill>
                  <a:srgbClr val="2D2D2D"/>
                </a:solidFill>
                <a:latin typeface="+mn-ea"/>
              </a:rPr>
              <a:t>Cloud</a:t>
            </a:r>
            <a:r>
              <a:rPr lang="ko-KR" altLang="en-US" sz="1200" dirty="0">
                <a:solidFill>
                  <a:srgbClr val="2D2D2D"/>
                </a:solidFill>
                <a:latin typeface="+mn-ea"/>
              </a:rPr>
              <a:t>는 컨테이너 기반으로 </a:t>
            </a:r>
            <a:endParaRPr lang="en-US" altLang="ko-KR" sz="1200" dirty="0">
              <a:solidFill>
                <a:srgbClr val="2D2D2D"/>
              </a:solidFill>
              <a:latin typeface="+mn-ea"/>
            </a:endParaRPr>
          </a:p>
          <a:p>
            <a:pPr lvl="0" latinLnBrk="0">
              <a:lnSpc>
                <a:spcPct val="150000"/>
              </a:lnSpc>
              <a:buClr>
                <a:srgbClr val="2D2D2D"/>
              </a:buClr>
              <a:buSzPts val="1400"/>
            </a:pPr>
            <a:r>
              <a:rPr lang="ko-KR" altLang="en-US" sz="1200" dirty="0">
                <a:solidFill>
                  <a:srgbClr val="2D2D2D"/>
                </a:solidFill>
                <a:latin typeface="+mn-ea"/>
              </a:rPr>
              <a:t>     다양한 인프라로의 마이그레이션이 </a:t>
            </a:r>
            <a:endParaRPr lang="en-US" altLang="ko-KR" sz="1200" dirty="0">
              <a:solidFill>
                <a:srgbClr val="2D2D2D"/>
              </a:solidFill>
              <a:latin typeface="+mn-ea"/>
            </a:endParaRPr>
          </a:p>
          <a:p>
            <a:pPr lvl="0" latinLnBrk="0">
              <a:lnSpc>
                <a:spcPct val="150000"/>
              </a:lnSpc>
              <a:buClr>
                <a:srgbClr val="2D2D2D"/>
              </a:buClr>
              <a:buSzPts val="1400"/>
            </a:pPr>
            <a:r>
              <a:rPr lang="en-US" altLang="ko-KR" sz="1200" dirty="0">
                <a:solidFill>
                  <a:srgbClr val="2D2D2D"/>
                </a:solidFill>
                <a:latin typeface="+mn-ea"/>
              </a:rPr>
              <a:t>     </a:t>
            </a:r>
            <a:r>
              <a:rPr lang="ko-KR" altLang="en-US" sz="1200" dirty="0" smtClean="0">
                <a:solidFill>
                  <a:srgbClr val="2D2D2D"/>
                </a:solidFill>
                <a:latin typeface="+mn-ea"/>
              </a:rPr>
              <a:t>용이</a:t>
            </a:r>
            <a:endParaRPr lang="en-US" altLang="ko-KR" sz="1200" dirty="0" smtClean="0">
              <a:solidFill>
                <a:srgbClr val="2D2D2D"/>
              </a:solidFill>
              <a:latin typeface="+mn-ea"/>
            </a:endParaRPr>
          </a:p>
          <a:p>
            <a:pPr lvl="0" latinLnBrk="0">
              <a:lnSpc>
                <a:spcPct val="150000"/>
              </a:lnSpc>
              <a:buClr>
                <a:srgbClr val="2D2D2D"/>
              </a:buClr>
              <a:buSzPts val="1400"/>
            </a:pPr>
            <a:endParaRPr lang="en-US" altLang="ko-KR" sz="1200" dirty="0">
              <a:solidFill>
                <a:srgbClr val="2D2D2D"/>
              </a:solidFill>
              <a:latin typeface="+mn-ea"/>
            </a:endParaRPr>
          </a:p>
          <a:p>
            <a:pPr marL="269875" lvl="0" indent="-269875" latinLnBrk="0">
              <a:lnSpc>
                <a:spcPct val="150000"/>
              </a:lnSpc>
              <a:buClr>
                <a:srgbClr val="2D2D2D"/>
              </a:buClr>
              <a:buSzPts val="1400"/>
              <a:buFont typeface="Wingdings" panose="05000000000000000000" pitchFamily="2" charset="2"/>
              <a:buChar char="Ø"/>
            </a:pPr>
            <a:r>
              <a:rPr lang="ko-KR" altLang="en-US" sz="1200" dirty="0">
                <a:solidFill>
                  <a:srgbClr val="2D2D2D"/>
                </a:solidFill>
                <a:latin typeface="+mn-ea"/>
              </a:rPr>
              <a:t>기존</a:t>
            </a:r>
            <a:r>
              <a:rPr lang="en-US" altLang="ko-KR" sz="1200" dirty="0">
                <a:solidFill>
                  <a:srgbClr val="2D2D2D"/>
                </a:solidFill>
                <a:latin typeface="+mn-ea"/>
              </a:rPr>
              <a:t> </a:t>
            </a:r>
            <a:r>
              <a:rPr lang="ko-KR" altLang="en-US" sz="1200" dirty="0" smtClean="0">
                <a:solidFill>
                  <a:srgbClr val="2D2D2D"/>
                </a:solidFill>
                <a:latin typeface="+mn-ea"/>
              </a:rPr>
              <a:t>인프라를 </a:t>
            </a:r>
            <a:r>
              <a:rPr lang="ko-KR" altLang="en-US" sz="1200" dirty="0">
                <a:solidFill>
                  <a:srgbClr val="2D2D2D"/>
                </a:solidFill>
                <a:latin typeface="+mn-ea"/>
              </a:rPr>
              <a:t>활용하여 </a:t>
            </a:r>
            <a:r>
              <a:rPr lang="en-US" altLang="ko-KR" sz="1200" dirty="0">
                <a:solidFill>
                  <a:srgbClr val="2D2D2D"/>
                </a:solidFill>
                <a:latin typeface="+mn-ea"/>
              </a:rPr>
              <a:t>BXM Cloud </a:t>
            </a:r>
            <a:r>
              <a:rPr lang="ko-KR" altLang="en-US" sz="1200" dirty="0">
                <a:solidFill>
                  <a:srgbClr val="2D2D2D"/>
                </a:solidFill>
                <a:latin typeface="+mn-ea"/>
              </a:rPr>
              <a:t>구성 가능</a:t>
            </a:r>
            <a:endParaRPr lang="en-US" altLang="ko-KR" sz="1200" dirty="0">
              <a:solidFill>
                <a:srgbClr val="2D2D2D"/>
              </a:solidFill>
              <a:latin typeface="+mn-ea"/>
            </a:endParaRPr>
          </a:p>
          <a:p>
            <a:pPr marL="269875" lvl="0" indent="-269875" latinLnBrk="0">
              <a:lnSpc>
                <a:spcPct val="150000"/>
              </a:lnSpc>
              <a:buClr>
                <a:srgbClr val="2D2D2D"/>
              </a:buClr>
              <a:buSzPts val="1400"/>
              <a:buFont typeface="Wingdings" panose="05000000000000000000" pitchFamily="2" charset="2"/>
              <a:buChar char="Ø"/>
            </a:pPr>
            <a:endParaRPr lang="en-US" altLang="ko-KR" sz="1200" dirty="0">
              <a:solidFill>
                <a:srgbClr val="2D2D2D"/>
              </a:solidFill>
              <a:latin typeface="+mn-ea"/>
            </a:endParaRPr>
          </a:p>
        </p:txBody>
      </p:sp>
      <p:sp>
        <p:nvSpPr>
          <p:cNvPr id="67" name="이등변 삼각형 66"/>
          <p:cNvSpPr/>
          <p:nvPr/>
        </p:nvSpPr>
        <p:spPr>
          <a:xfrm rot="5400000">
            <a:off x="4347523" y="2911952"/>
            <a:ext cx="567360" cy="360366"/>
          </a:xfrm>
          <a:prstGeom prst="triangle">
            <a:avLst>
              <a:gd name="adj" fmla="val 49667"/>
            </a:avLst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9" name="Picture 18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797" y="1199083"/>
            <a:ext cx="326077" cy="46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7" descr="C:\Users\ecoffey\AppData\Local\Temp\Rar$DRa0.295\30029_Device_firewall_critical_6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191" y="1878669"/>
            <a:ext cx="313288" cy="31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880" y="2422790"/>
            <a:ext cx="409910" cy="175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5988" y="2883273"/>
            <a:ext cx="397695" cy="139242"/>
          </a:xfrm>
          <a:prstGeom prst="rect">
            <a:avLst/>
          </a:prstGeom>
        </p:spPr>
      </p:pic>
      <p:pic>
        <p:nvPicPr>
          <p:cNvPr id="75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5988" y="3022515"/>
            <a:ext cx="397695" cy="139242"/>
          </a:xfrm>
          <a:prstGeom prst="rect">
            <a:avLst/>
          </a:prstGeom>
        </p:spPr>
      </p:pic>
      <p:pic>
        <p:nvPicPr>
          <p:cNvPr id="76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5988" y="3161757"/>
            <a:ext cx="397695" cy="139242"/>
          </a:xfrm>
          <a:prstGeom prst="rect">
            <a:avLst/>
          </a:prstGeom>
        </p:spPr>
      </p:pic>
      <p:cxnSp>
        <p:nvCxnSpPr>
          <p:cNvPr id="79" name="직선 연결선 78"/>
          <p:cNvCxnSpPr/>
          <p:nvPr/>
        </p:nvCxnSpPr>
        <p:spPr>
          <a:xfrm>
            <a:off x="4764835" y="2598086"/>
            <a:ext cx="1" cy="285187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직선 연결선 79"/>
          <p:cNvCxnSpPr/>
          <p:nvPr/>
        </p:nvCxnSpPr>
        <p:spPr>
          <a:xfrm>
            <a:off x="4764835" y="2191957"/>
            <a:ext cx="0" cy="230833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직선 연결선 81"/>
          <p:cNvCxnSpPr/>
          <p:nvPr/>
        </p:nvCxnSpPr>
        <p:spPr>
          <a:xfrm flipH="1">
            <a:off x="4764835" y="1663076"/>
            <a:ext cx="1" cy="215593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3" name="Picture 4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880" y="3486165"/>
            <a:ext cx="409910" cy="175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9" name="직선 연결선 88"/>
          <p:cNvCxnSpPr/>
          <p:nvPr/>
        </p:nvCxnSpPr>
        <p:spPr>
          <a:xfrm flipH="1">
            <a:off x="4764835" y="3300999"/>
            <a:ext cx="1" cy="185166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1" name="그림 90">
            <a:extLst>
              <a:ext uri="{FF2B5EF4-FFF2-40B4-BE49-F238E27FC236}">
                <a16:creationId xmlns:a16="http://schemas.microsoft.com/office/drawing/2014/main" xmlns="" id="{0F1AB7AC-2939-488E-8356-9CA5CB4F6D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93849" y="3846627"/>
            <a:ext cx="541973" cy="255456"/>
          </a:xfrm>
          <a:prstGeom prst="rect">
            <a:avLst/>
          </a:prstGeom>
        </p:spPr>
      </p:pic>
      <p:cxnSp>
        <p:nvCxnSpPr>
          <p:cNvPr id="92" name="직선 연결선 91"/>
          <p:cNvCxnSpPr/>
          <p:nvPr/>
        </p:nvCxnSpPr>
        <p:spPr>
          <a:xfrm>
            <a:off x="4764835" y="3661461"/>
            <a:ext cx="1" cy="185166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3" name="그룹 92"/>
          <p:cNvGrpSpPr/>
          <p:nvPr/>
        </p:nvGrpSpPr>
        <p:grpSpPr>
          <a:xfrm>
            <a:off x="3854754" y="2795655"/>
            <a:ext cx="626219" cy="592961"/>
            <a:chOff x="1450528" y="2411392"/>
            <a:chExt cx="762621" cy="709998"/>
          </a:xfrm>
        </p:grpSpPr>
        <p:sp>
          <p:nvSpPr>
            <p:cNvPr id="94" name="모서리가 둥근 직사각형 93"/>
            <p:cNvSpPr/>
            <p:nvPr/>
          </p:nvSpPr>
          <p:spPr>
            <a:xfrm>
              <a:off x="1450528" y="2411392"/>
              <a:ext cx="762621" cy="709998"/>
            </a:xfrm>
            <a:prstGeom prst="roundRect">
              <a:avLst>
                <a:gd name="adj" fmla="val 13244"/>
              </a:avLst>
            </a:prstGeom>
            <a:solidFill>
              <a:schemeClr val="tx1">
                <a:lumMod val="85000"/>
                <a:lumOff val="15000"/>
              </a:schemeClr>
            </a:solidFill>
            <a:ln w="12700"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pic>
          <p:nvPicPr>
            <p:cNvPr id="95" name="그림 9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85066" y="2442044"/>
              <a:ext cx="693546" cy="250857"/>
            </a:xfrm>
            <a:prstGeom prst="rect">
              <a:avLst/>
            </a:prstGeom>
          </p:spPr>
        </p:pic>
        <p:pic>
          <p:nvPicPr>
            <p:cNvPr id="96" name="Picture 2" descr="Image result for k8s architectur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741" y="2692901"/>
              <a:ext cx="714196" cy="4003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7" name="Rectangle 27"/>
          <p:cNvSpPr/>
          <p:nvPr/>
        </p:nvSpPr>
        <p:spPr>
          <a:xfrm>
            <a:off x="4441670" y="4157321"/>
            <a:ext cx="646331" cy="2169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ko-KR" altLang="en-US" sz="900" b="1" dirty="0">
                <a:latin typeface="+mn-ea"/>
                <a:cs typeface="Noto Sans KR Medium"/>
              </a:rPr>
              <a:t>스토리지</a:t>
            </a:r>
            <a:endParaRPr lang="en-US" altLang="ko-KR" sz="900" b="1" dirty="0">
              <a:latin typeface="+mn-ea"/>
              <a:cs typeface="Noto Sans KR Medium"/>
            </a:endParaRPr>
          </a:p>
        </p:txBody>
      </p:sp>
      <p:cxnSp>
        <p:nvCxnSpPr>
          <p:cNvPr id="98" name="직선 연결선 97"/>
          <p:cNvCxnSpPr/>
          <p:nvPr/>
        </p:nvCxnSpPr>
        <p:spPr>
          <a:xfrm flipH="1">
            <a:off x="4728076" y="1452069"/>
            <a:ext cx="73518" cy="736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Rectangle 27"/>
          <p:cNvSpPr/>
          <p:nvPr/>
        </p:nvSpPr>
        <p:spPr>
          <a:xfrm>
            <a:off x="4006073" y="1518874"/>
            <a:ext cx="311304" cy="2169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900" b="1" dirty="0">
                <a:latin typeface="+mn-ea"/>
                <a:cs typeface="Noto Sans KR Medium"/>
              </a:rPr>
              <a:t>L4</a:t>
            </a:r>
          </a:p>
        </p:txBody>
      </p:sp>
      <p:pic>
        <p:nvPicPr>
          <p:cNvPr id="102" name="Picture 53" descr="IOS_SLB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274" y="1329246"/>
            <a:ext cx="400902" cy="20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7" name="직선 연결선 106"/>
          <p:cNvCxnSpPr>
            <a:stCxn id="69" idx="1"/>
            <a:endCxn id="102" idx="3"/>
          </p:cNvCxnSpPr>
          <p:nvPr/>
        </p:nvCxnSpPr>
        <p:spPr>
          <a:xfrm flipH="1" flipV="1">
            <a:off x="4362176" y="1431079"/>
            <a:ext cx="239621" cy="1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Rectangle 27"/>
          <p:cNvSpPr/>
          <p:nvPr/>
        </p:nvSpPr>
        <p:spPr>
          <a:xfrm>
            <a:off x="4873192" y="1266737"/>
            <a:ext cx="383438" cy="2169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900" b="1" dirty="0">
                <a:latin typeface="+mn-ea"/>
                <a:cs typeface="Noto Sans KR Medium"/>
              </a:rPr>
              <a:t>B/B</a:t>
            </a:r>
          </a:p>
        </p:txBody>
      </p:sp>
      <p:sp>
        <p:nvSpPr>
          <p:cNvPr id="118" name="Rectangle 27"/>
          <p:cNvSpPr/>
          <p:nvPr/>
        </p:nvSpPr>
        <p:spPr>
          <a:xfrm>
            <a:off x="4873192" y="1817257"/>
            <a:ext cx="413896" cy="2169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900" b="1" dirty="0">
                <a:latin typeface="+mn-ea"/>
                <a:cs typeface="Noto Sans KR Medium"/>
              </a:rPr>
              <a:t>F/W</a:t>
            </a:r>
          </a:p>
        </p:txBody>
      </p:sp>
      <p:sp>
        <p:nvSpPr>
          <p:cNvPr id="120" name="Rectangle 27"/>
          <p:cNvSpPr/>
          <p:nvPr/>
        </p:nvSpPr>
        <p:spPr>
          <a:xfrm>
            <a:off x="4855810" y="2515278"/>
            <a:ext cx="418704" cy="2169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900" b="1" dirty="0">
                <a:latin typeface="+mn-ea"/>
                <a:cs typeface="Noto Sans KR Medium"/>
              </a:rPr>
              <a:t>S/W</a:t>
            </a:r>
          </a:p>
        </p:txBody>
      </p:sp>
      <p:cxnSp>
        <p:nvCxnSpPr>
          <p:cNvPr id="20" name="꺾인 연결선 19"/>
          <p:cNvCxnSpPr>
            <a:stCxn id="91" idx="0"/>
            <a:endCxn id="99" idx="1"/>
          </p:cNvCxnSpPr>
          <p:nvPr/>
        </p:nvCxnSpPr>
        <p:spPr>
          <a:xfrm rot="5400000" flipH="1" flipV="1">
            <a:off x="4580262" y="2214923"/>
            <a:ext cx="1816279" cy="1447130"/>
          </a:xfrm>
          <a:prstGeom prst="bentConnector2">
            <a:avLst/>
          </a:prstGeom>
          <a:ln w="57150">
            <a:prstDash val="sysDot"/>
            <a:headEnd type="non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1" name="Rectangle 27"/>
          <p:cNvSpPr/>
          <p:nvPr/>
        </p:nvSpPr>
        <p:spPr>
          <a:xfrm>
            <a:off x="4920464" y="2983645"/>
            <a:ext cx="877163" cy="2169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ko-KR" altLang="en-US" sz="900" b="1" dirty="0">
                <a:latin typeface="+mn-ea"/>
                <a:cs typeface="Noto Sans KR Medium"/>
              </a:rPr>
              <a:t>서버가상화팜</a:t>
            </a:r>
            <a:endParaRPr lang="en-US" altLang="ko-KR" sz="900" b="1" dirty="0">
              <a:latin typeface="+mn-ea"/>
              <a:cs typeface="Noto Sans KR Medium"/>
            </a:endParaRPr>
          </a:p>
        </p:txBody>
      </p:sp>
      <p:sp>
        <p:nvSpPr>
          <p:cNvPr id="122" name="Rectangle 27"/>
          <p:cNvSpPr/>
          <p:nvPr/>
        </p:nvSpPr>
        <p:spPr>
          <a:xfrm>
            <a:off x="4927874" y="3478291"/>
            <a:ext cx="697627" cy="2169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900" b="1" dirty="0">
                <a:latin typeface="+mn-ea"/>
                <a:cs typeface="Noto Sans KR Medium"/>
              </a:rPr>
              <a:t>SAN S/W</a:t>
            </a:r>
          </a:p>
        </p:txBody>
      </p:sp>
      <p:sp>
        <p:nvSpPr>
          <p:cNvPr id="123" name="Rectangle 27"/>
          <p:cNvSpPr/>
          <p:nvPr/>
        </p:nvSpPr>
        <p:spPr>
          <a:xfrm>
            <a:off x="5812336" y="1765213"/>
            <a:ext cx="413896" cy="2169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900" b="1" dirty="0">
                <a:latin typeface="+mn-ea"/>
                <a:cs typeface="Noto Sans KR Medium"/>
              </a:rPr>
              <a:t>F/W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C3A01114-C6B9-4A0C-BA64-E527EE1ED92D}"/>
              </a:ext>
            </a:extLst>
          </p:cNvPr>
          <p:cNvSpPr txBox="1"/>
          <p:nvPr/>
        </p:nvSpPr>
        <p:spPr>
          <a:xfrm>
            <a:off x="189619" y="958861"/>
            <a:ext cx="36245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 defTabSz="342900" latinLnBrk="0">
              <a:buFont typeface="Wingdings" panose="05000000000000000000" pitchFamily="2" charset="2"/>
              <a:buChar char="v"/>
            </a:pPr>
            <a:r>
              <a:rPr lang="ko-KR" altLang="en-US" sz="1200" b="1" spc="-113" dirty="0">
                <a:solidFill>
                  <a:srgbClr val="3343A1"/>
                </a:solidFill>
                <a:cs typeface="Noto Sans KR Medium"/>
              </a:rPr>
              <a:t>하이브리드 클라우드를 위한 마이그레이션 방안 제공</a:t>
            </a:r>
            <a:endParaRPr lang="en-US" sz="1200" b="1" spc="-113" dirty="0">
              <a:solidFill>
                <a:srgbClr val="3343A1"/>
              </a:solidFill>
              <a:cs typeface="Noto Sans KR Medium"/>
            </a:endParaRPr>
          </a:p>
        </p:txBody>
      </p:sp>
    </p:spTree>
    <p:extLst>
      <p:ext uri="{BB962C8B-B14F-4D97-AF65-F5344CB8AC3E}">
        <p14:creationId xmlns:p14="http://schemas.microsoft.com/office/powerpoint/2010/main" val="285003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Rectangle 57">
            <a:extLst>
              <a:ext uri="{FF2B5EF4-FFF2-40B4-BE49-F238E27FC236}">
                <a16:creationId xmlns:a16="http://schemas.microsoft.com/office/drawing/2014/main" xmlns="" id="{686316C1-6236-0D40-BFA1-F4C6CBA8F4E0}"/>
              </a:ext>
            </a:extLst>
          </p:cNvPr>
          <p:cNvSpPr/>
          <p:nvPr/>
        </p:nvSpPr>
        <p:spPr>
          <a:xfrm>
            <a:off x="6080312" y="2445627"/>
            <a:ext cx="2502283" cy="866425"/>
          </a:xfrm>
          <a:prstGeom prst="rect">
            <a:avLst/>
          </a:prstGeom>
          <a:solidFill>
            <a:srgbClr val="1D8900">
              <a:alpha val="9804"/>
            </a:srgbClr>
          </a:solidFill>
          <a:ln w="12700" cap="flat" cmpd="sng" algn="ctr">
            <a:noFill/>
            <a:prstDash val="dash"/>
            <a:miter lim="800000"/>
          </a:ln>
          <a:effectLst/>
        </p:spPr>
        <p:txBody>
          <a:bodyPr rot="0" spcFirstLastPara="0" vertOverflow="overflow" horzOverflow="overflow" vert="horz" wrap="square" lIns="338328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1D89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Public subnet</a:t>
            </a:r>
          </a:p>
        </p:txBody>
      </p:sp>
      <p:sp>
        <p:nvSpPr>
          <p:cNvPr id="257" name="직사각형 256"/>
          <p:cNvSpPr/>
          <p:nvPr/>
        </p:nvSpPr>
        <p:spPr>
          <a:xfrm>
            <a:off x="5860441" y="1470771"/>
            <a:ext cx="2982927" cy="3075660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>
              <a:noFill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-2487" y="176166"/>
            <a:ext cx="1296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 latinLnBrk="0"/>
            <a:r>
              <a:rPr lang="en-US" sz="1800" b="1" spc="-113" dirty="0">
                <a:solidFill>
                  <a:srgbClr val="3343A1"/>
                </a:solidFill>
                <a:cs typeface="Noto Sans KR Medium"/>
              </a:rPr>
              <a:t>BXM Cloud</a:t>
            </a:r>
          </a:p>
        </p:txBody>
      </p:sp>
      <p:sp>
        <p:nvSpPr>
          <p:cNvPr id="52" name="직사각형 22"/>
          <p:cNvSpPr/>
          <p:nvPr/>
        </p:nvSpPr>
        <p:spPr>
          <a:xfrm>
            <a:off x="680" y="696128"/>
            <a:ext cx="9139241" cy="216024"/>
          </a:xfrm>
          <a:prstGeom prst="rect">
            <a:avLst/>
          </a:prstGeom>
          <a:solidFill>
            <a:srgbClr val="3343A1"/>
          </a:solidFill>
          <a:ln w="9525">
            <a:solidFill>
              <a:srgbClr val="3350A1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200" b="1" dirty="0">
                <a:solidFill>
                  <a:prstClr val="white"/>
                </a:solidFill>
              </a:rPr>
              <a:t>금융서비스에 적합한 가상화</a:t>
            </a:r>
            <a:r>
              <a:rPr lang="en-US" altLang="ko-KR" sz="1200" b="1" dirty="0">
                <a:solidFill>
                  <a:prstClr val="white"/>
                </a:solidFill>
              </a:rPr>
              <a:t>, </a:t>
            </a:r>
            <a:r>
              <a:rPr lang="ko-KR" altLang="en-US" sz="1200" b="1" dirty="0">
                <a:solidFill>
                  <a:prstClr val="white"/>
                </a:solidFill>
              </a:rPr>
              <a:t>컨테이너</a:t>
            </a:r>
            <a:r>
              <a:rPr lang="en-US" altLang="ko-KR" sz="1200" b="1" dirty="0">
                <a:solidFill>
                  <a:prstClr val="white"/>
                </a:solidFill>
              </a:rPr>
              <a:t>, </a:t>
            </a:r>
            <a:r>
              <a:rPr lang="ko-KR" altLang="en-US" sz="1200" b="1" dirty="0">
                <a:solidFill>
                  <a:prstClr val="white"/>
                </a:solidFill>
              </a:rPr>
              <a:t>퍼블릭 클라우드 보안 제안</a:t>
            </a:r>
          </a:p>
        </p:txBody>
      </p:sp>
      <p:sp>
        <p:nvSpPr>
          <p:cNvPr id="9" name="AutoShape 2" descr="Image result for pivotal container servi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8" name="Picture 18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150" y="2836570"/>
            <a:ext cx="326077" cy="46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C:\Users\ecoffey\AppData\Local\Temp\Rar$DRa0.295\30029_Device_firewall_critical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544" y="3426949"/>
            <a:ext cx="313288" cy="31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233" y="3846917"/>
            <a:ext cx="409910" cy="175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7341" y="4146110"/>
            <a:ext cx="397695" cy="139242"/>
          </a:xfrm>
          <a:prstGeom prst="rect">
            <a:avLst/>
          </a:prstGeom>
        </p:spPr>
      </p:pic>
      <p:pic>
        <p:nvPicPr>
          <p:cNvPr id="15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7341" y="4285352"/>
            <a:ext cx="397695" cy="139242"/>
          </a:xfrm>
          <a:prstGeom prst="rect">
            <a:avLst/>
          </a:prstGeom>
        </p:spPr>
      </p:pic>
      <p:pic>
        <p:nvPicPr>
          <p:cNvPr id="16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7341" y="4424594"/>
            <a:ext cx="397695" cy="139242"/>
          </a:xfrm>
          <a:prstGeom prst="rect">
            <a:avLst/>
          </a:prstGeom>
        </p:spPr>
      </p:pic>
      <p:cxnSp>
        <p:nvCxnSpPr>
          <p:cNvPr id="21" name="직선 연결선 20"/>
          <p:cNvCxnSpPr/>
          <p:nvPr/>
        </p:nvCxnSpPr>
        <p:spPr>
          <a:xfrm>
            <a:off x="4426188" y="4022213"/>
            <a:ext cx="1" cy="113737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 31"/>
          <p:cNvCxnSpPr/>
          <p:nvPr/>
        </p:nvCxnSpPr>
        <p:spPr>
          <a:xfrm>
            <a:off x="4426188" y="3745624"/>
            <a:ext cx="0" cy="101293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직선 연결선 34"/>
          <p:cNvCxnSpPr/>
          <p:nvPr/>
        </p:nvCxnSpPr>
        <p:spPr>
          <a:xfrm flipH="1">
            <a:off x="4426188" y="3300563"/>
            <a:ext cx="1" cy="131773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Rectangle 27"/>
          <p:cNvSpPr/>
          <p:nvPr/>
        </p:nvSpPr>
        <p:spPr>
          <a:xfrm>
            <a:off x="4589227" y="4246482"/>
            <a:ext cx="723275" cy="1892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ko-KR" altLang="en-US" sz="700" dirty="0">
                <a:latin typeface="+mn-ea"/>
                <a:cs typeface="Noto Sans KR Medium"/>
              </a:rPr>
              <a:t>서버가상화팜</a:t>
            </a:r>
            <a:endParaRPr lang="en-US" altLang="ko-KR" sz="700" dirty="0">
              <a:latin typeface="+mn-ea"/>
              <a:cs typeface="Noto Sans KR Medium"/>
            </a:endParaRPr>
          </a:p>
        </p:txBody>
      </p:sp>
      <p:pic>
        <p:nvPicPr>
          <p:cNvPr id="57" name="그림 5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3749" y="1940762"/>
            <a:ext cx="344878" cy="86219"/>
          </a:xfrm>
          <a:prstGeom prst="rect">
            <a:avLst/>
          </a:prstGeom>
        </p:spPr>
      </p:pic>
      <p:pic>
        <p:nvPicPr>
          <p:cNvPr id="60" name="그림 5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9771" y="2537322"/>
            <a:ext cx="272834" cy="181890"/>
          </a:xfrm>
          <a:prstGeom prst="rect">
            <a:avLst/>
          </a:prstGeom>
        </p:spPr>
      </p:pic>
      <p:cxnSp>
        <p:nvCxnSpPr>
          <p:cNvPr id="107" name="직선 연결선 106"/>
          <p:cNvCxnSpPr/>
          <p:nvPr/>
        </p:nvCxnSpPr>
        <p:spPr>
          <a:xfrm flipH="1" flipV="1">
            <a:off x="4426188" y="2719212"/>
            <a:ext cx="1" cy="117358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6" name="Picture 7" descr="C:\Users\ecoffey\AppData\Local\Temp\Rar$DRa0.295\30029_Device_firewall_critical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544" y="2128769"/>
            <a:ext cx="313288" cy="31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8" name="직선 연결선 117"/>
          <p:cNvCxnSpPr/>
          <p:nvPr/>
        </p:nvCxnSpPr>
        <p:spPr>
          <a:xfrm flipV="1">
            <a:off x="4426188" y="2442057"/>
            <a:ext cx="0" cy="95265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직선 연결선 121"/>
          <p:cNvCxnSpPr/>
          <p:nvPr/>
        </p:nvCxnSpPr>
        <p:spPr>
          <a:xfrm flipV="1">
            <a:off x="4426188" y="2026981"/>
            <a:ext cx="0" cy="101788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Rectangle 27"/>
          <p:cNvSpPr/>
          <p:nvPr/>
        </p:nvSpPr>
        <p:spPr>
          <a:xfrm>
            <a:off x="4589227" y="1882405"/>
            <a:ext cx="603050" cy="1892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700" b="1" dirty="0">
                <a:latin typeface="+mn-ea"/>
                <a:cs typeface="Noto Sans KR Medium"/>
              </a:rPr>
              <a:t>Anti ddos</a:t>
            </a:r>
          </a:p>
        </p:txBody>
      </p:sp>
      <p:sp>
        <p:nvSpPr>
          <p:cNvPr id="133" name="Rectangle 27"/>
          <p:cNvSpPr/>
          <p:nvPr/>
        </p:nvSpPr>
        <p:spPr>
          <a:xfrm>
            <a:off x="4582832" y="2196751"/>
            <a:ext cx="362600" cy="1892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700" b="1" dirty="0">
                <a:latin typeface="+mn-ea"/>
                <a:cs typeface="Noto Sans KR Medium"/>
              </a:rPr>
              <a:t>F/W</a:t>
            </a:r>
          </a:p>
        </p:txBody>
      </p:sp>
      <p:sp>
        <p:nvSpPr>
          <p:cNvPr id="134" name="Rectangle 27"/>
          <p:cNvSpPr/>
          <p:nvPr/>
        </p:nvSpPr>
        <p:spPr>
          <a:xfrm>
            <a:off x="4608819" y="2531923"/>
            <a:ext cx="317716" cy="1892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700" b="1" dirty="0">
                <a:latin typeface="+mn-ea"/>
                <a:cs typeface="Noto Sans KR Medium"/>
              </a:rPr>
              <a:t>IPS</a:t>
            </a:r>
          </a:p>
        </p:txBody>
      </p:sp>
      <p:sp>
        <p:nvSpPr>
          <p:cNvPr id="135" name="Rectangle 27"/>
          <p:cNvSpPr/>
          <p:nvPr/>
        </p:nvSpPr>
        <p:spPr>
          <a:xfrm>
            <a:off x="4601267" y="2936347"/>
            <a:ext cx="325730" cy="1892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700" dirty="0">
                <a:latin typeface="+mn-ea"/>
                <a:cs typeface="Noto Sans KR Medium"/>
              </a:rPr>
              <a:t>B/B</a:t>
            </a:r>
          </a:p>
        </p:txBody>
      </p:sp>
      <p:sp>
        <p:nvSpPr>
          <p:cNvPr id="136" name="Rectangle 27"/>
          <p:cNvSpPr/>
          <p:nvPr/>
        </p:nvSpPr>
        <p:spPr>
          <a:xfrm>
            <a:off x="4562346" y="3617268"/>
            <a:ext cx="362600" cy="1892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700" b="1" dirty="0">
                <a:latin typeface="+mn-ea"/>
                <a:cs typeface="Noto Sans KR Medium"/>
              </a:rPr>
              <a:t>F/W</a:t>
            </a:r>
          </a:p>
        </p:txBody>
      </p:sp>
      <p:cxnSp>
        <p:nvCxnSpPr>
          <p:cNvPr id="137" name="직선 연결선 136"/>
          <p:cNvCxnSpPr/>
          <p:nvPr/>
        </p:nvCxnSpPr>
        <p:spPr>
          <a:xfrm flipH="1">
            <a:off x="4179737" y="3038893"/>
            <a:ext cx="73518" cy="736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8" name="Rectangle 27"/>
          <p:cNvSpPr/>
          <p:nvPr/>
        </p:nvSpPr>
        <p:spPr>
          <a:xfrm>
            <a:off x="3794433" y="3113175"/>
            <a:ext cx="290464" cy="2031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800" dirty="0">
                <a:latin typeface="+mn-ea"/>
                <a:cs typeface="Noto Sans KR Medium"/>
              </a:rPr>
              <a:t>L4</a:t>
            </a:r>
          </a:p>
        </p:txBody>
      </p:sp>
      <p:pic>
        <p:nvPicPr>
          <p:cNvPr id="139" name="Picture 53" descr="IOS_SLB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615" y="2964533"/>
            <a:ext cx="400902" cy="20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" name="Rectangle 27"/>
          <p:cNvSpPr/>
          <p:nvPr/>
        </p:nvSpPr>
        <p:spPr>
          <a:xfrm>
            <a:off x="4557468" y="3914776"/>
            <a:ext cx="352982" cy="1892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700" dirty="0">
                <a:latin typeface="+mn-ea"/>
                <a:cs typeface="Noto Sans KR Medium"/>
              </a:rPr>
              <a:t>S/W</a:t>
            </a:r>
          </a:p>
        </p:txBody>
      </p:sp>
      <p:pic>
        <p:nvPicPr>
          <p:cNvPr id="15375" name="그림 1537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76266" y="1637619"/>
            <a:ext cx="287120" cy="338960"/>
          </a:xfrm>
          <a:prstGeom prst="rect">
            <a:avLst/>
          </a:prstGeom>
        </p:spPr>
      </p:pic>
      <p:pic>
        <p:nvPicPr>
          <p:cNvPr id="15380" name="그림 1537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70305" y="1230967"/>
            <a:ext cx="299042" cy="314617"/>
          </a:xfrm>
          <a:prstGeom prst="rect">
            <a:avLst/>
          </a:prstGeom>
        </p:spPr>
      </p:pic>
      <p:pic>
        <p:nvPicPr>
          <p:cNvPr id="221" name="Picture 37"/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769" y="1618683"/>
            <a:ext cx="243879" cy="185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2" name="직선 연결선 221"/>
          <p:cNvCxnSpPr>
            <a:stCxn id="57" idx="0"/>
            <a:endCxn id="221" idx="2"/>
          </p:cNvCxnSpPr>
          <p:nvPr/>
        </p:nvCxnSpPr>
        <p:spPr>
          <a:xfrm flipV="1">
            <a:off x="4426188" y="1804664"/>
            <a:ext cx="521" cy="136098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5" name="Picture 14"/>
          <p:cNvPicPr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496" y="1289308"/>
            <a:ext cx="421472" cy="204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6" name="직선 연결선 225"/>
          <p:cNvCxnSpPr>
            <a:endCxn id="225" idx="2"/>
          </p:cNvCxnSpPr>
          <p:nvPr/>
        </p:nvCxnSpPr>
        <p:spPr>
          <a:xfrm flipV="1">
            <a:off x="4426709" y="1493910"/>
            <a:ext cx="523" cy="91157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9" name="직선 연결선 228"/>
          <p:cNvCxnSpPr>
            <a:stCxn id="225" idx="1"/>
            <a:endCxn id="15380" idx="3"/>
          </p:cNvCxnSpPr>
          <p:nvPr/>
        </p:nvCxnSpPr>
        <p:spPr>
          <a:xfrm flipH="1" flipV="1">
            <a:off x="2869347" y="1388276"/>
            <a:ext cx="1347149" cy="3333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2" name="꺾인 연결선 231"/>
          <p:cNvCxnSpPr>
            <a:stCxn id="116" idx="1"/>
            <a:endCxn id="15375" idx="3"/>
          </p:cNvCxnSpPr>
          <p:nvPr/>
        </p:nvCxnSpPr>
        <p:spPr>
          <a:xfrm rot="10800000">
            <a:off x="2863386" y="1807099"/>
            <a:ext cx="1406158" cy="478314"/>
          </a:xfrm>
          <a:prstGeom prst="bentConnector3">
            <a:avLst>
              <a:gd name="adj1" fmla="val 21930"/>
            </a:avLst>
          </a:prstGeom>
          <a:ln w="9525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7" name="직선 연결선 236"/>
          <p:cNvCxnSpPr>
            <a:stCxn id="241" idx="1"/>
            <a:endCxn id="10" idx="3"/>
          </p:cNvCxnSpPr>
          <p:nvPr/>
        </p:nvCxnSpPr>
        <p:spPr>
          <a:xfrm flipH="1">
            <a:off x="4582832" y="3583593"/>
            <a:ext cx="1120966" cy="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1" name="Picture 7" descr="C:\Users\ecoffey\AppData\Local\Temp\Rar$DRa0.295\30029_Device_firewall_critical_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798" y="3426949"/>
            <a:ext cx="313288" cy="31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6" name="TextBox 245"/>
          <p:cNvSpPr txBox="1"/>
          <p:nvPr/>
        </p:nvSpPr>
        <p:spPr>
          <a:xfrm>
            <a:off x="4183606" y="1288663"/>
            <a:ext cx="49885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/>
              <a:t>internet</a:t>
            </a:r>
            <a:endParaRPr lang="ko-KR" altLang="en-US" sz="700" dirty="0"/>
          </a:p>
        </p:txBody>
      </p:sp>
      <p:sp>
        <p:nvSpPr>
          <p:cNvPr id="247" name="Rectangle 27"/>
          <p:cNvSpPr/>
          <p:nvPr/>
        </p:nvSpPr>
        <p:spPr>
          <a:xfrm>
            <a:off x="4573401" y="1584892"/>
            <a:ext cx="455574" cy="1892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700" dirty="0">
                <a:latin typeface="+mn-ea"/>
                <a:cs typeface="Noto Sans KR Medium"/>
              </a:rPr>
              <a:t>Router</a:t>
            </a:r>
          </a:p>
        </p:txBody>
      </p:sp>
      <p:sp>
        <p:nvSpPr>
          <p:cNvPr id="248" name="Rectangle 27"/>
          <p:cNvSpPr/>
          <p:nvPr/>
        </p:nvSpPr>
        <p:spPr>
          <a:xfrm>
            <a:off x="5431613" y="3603500"/>
            <a:ext cx="349776" cy="1892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700" dirty="0">
                <a:latin typeface="+mn-ea"/>
                <a:cs typeface="Noto Sans KR Medium"/>
              </a:rPr>
              <a:t>F/W</a:t>
            </a:r>
          </a:p>
        </p:txBody>
      </p:sp>
      <p:sp>
        <p:nvSpPr>
          <p:cNvPr id="249" name="Rectangle 27"/>
          <p:cNvSpPr/>
          <p:nvPr/>
        </p:nvSpPr>
        <p:spPr>
          <a:xfrm>
            <a:off x="2140207" y="1302619"/>
            <a:ext cx="490840" cy="1754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600" dirty="0">
                <a:latin typeface="+mn-ea"/>
                <a:cs typeface="Noto Sans KR Medium"/>
              </a:rPr>
              <a:t>End user</a:t>
            </a:r>
          </a:p>
        </p:txBody>
      </p:sp>
      <p:sp>
        <p:nvSpPr>
          <p:cNvPr id="250" name="Rectangle 27"/>
          <p:cNvSpPr/>
          <p:nvPr/>
        </p:nvSpPr>
        <p:spPr>
          <a:xfrm>
            <a:off x="2166519" y="1749112"/>
            <a:ext cx="415498" cy="1754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ko-KR" altLang="en-US" sz="600" dirty="0">
                <a:latin typeface="+mn-ea"/>
                <a:cs typeface="Noto Sans KR Medium"/>
              </a:rPr>
              <a:t>관리자</a:t>
            </a:r>
            <a:endParaRPr lang="en-US" altLang="ko-KR" sz="600" dirty="0">
              <a:latin typeface="+mn-ea"/>
              <a:cs typeface="Noto Sans KR Medium"/>
            </a:endParaRPr>
          </a:p>
        </p:txBody>
      </p:sp>
      <p:pic>
        <p:nvPicPr>
          <p:cNvPr id="258" name="Graphic 11">
            <a:extLst>
              <a:ext uri="{FF2B5EF4-FFF2-40B4-BE49-F238E27FC236}">
                <a16:creationId xmlns:a16="http://schemas.microsoft.com/office/drawing/2014/main" xmlns="" id="{CE52C9D7-11B0-9E41-AB16-2C9849C3ECB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5854206" y="1475720"/>
            <a:ext cx="284079" cy="284079"/>
          </a:xfrm>
          <a:prstGeom prst="rect">
            <a:avLst/>
          </a:prstGeom>
        </p:spPr>
      </p:pic>
      <p:sp>
        <p:nvSpPr>
          <p:cNvPr id="261" name="Rectangle 25">
            <a:extLst>
              <a:ext uri="{FF2B5EF4-FFF2-40B4-BE49-F238E27FC236}">
                <a16:creationId xmlns:a16="http://schemas.microsoft.com/office/drawing/2014/main" xmlns="" id="{92A0ABFB-D447-D349-9C47-3EE861DD0794}"/>
              </a:ext>
            </a:extLst>
          </p:cNvPr>
          <p:cNvSpPr/>
          <p:nvPr/>
        </p:nvSpPr>
        <p:spPr>
          <a:xfrm>
            <a:off x="6008818" y="1825277"/>
            <a:ext cx="2701008" cy="2629838"/>
          </a:xfrm>
          <a:prstGeom prst="rect">
            <a:avLst/>
          </a:prstGeom>
          <a:noFill/>
          <a:ln w="12700" cap="flat" cmpd="sng" algn="ctr">
            <a:solidFill>
              <a:srgbClr val="1D8900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45720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 w="0"/>
                <a:solidFill>
                  <a:srgbClr val="1D89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VPC</a:t>
            </a:r>
          </a:p>
        </p:txBody>
      </p:sp>
      <p:pic>
        <p:nvPicPr>
          <p:cNvPr id="262" name="Graphic 66">
            <a:extLst>
              <a:ext uri="{FF2B5EF4-FFF2-40B4-BE49-F238E27FC236}">
                <a16:creationId xmlns:a16="http://schemas.microsoft.com/office/drawing/2014/main" xmlns="" id="{811370A0-DDEF-2649-86F1-55809DBD16D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6008818" y="1826142"/>
            <a:ext cx="285648" cy="285648"/>
          </a:xfrm>
          <a:prstGeom prst="rect">
            <a:avLst/>
          </a:prstGeom>
        </p:spPr>
      </p:pic>
      <p:pic>
        <p:nvPicPr>
          <p:cNvPr id="265" name="Graphic 135">
            <a:extLst>
              <a:ext uri="{FF2B5EF4-FFF2-40B4-BE49-F238E27FC236}">
                <a16:creationId xmlns:a16="http://schemas.microsoft.com/office/drawing/2014/main" xmlns="" id="{C19987B1-DB3A-1640-994D-BCB81FCC1AE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7007377" y="2732283"/>
            <a:ext cx="292584" cy="292584"/>
          </a:xfrm>
          <a:prstGeom prst="rect">
            <a:avLst/>
          </a:prstGeom>
        </p:spPr>
      </p:pic>
      <p:sp>
        <p:nvSpPr>
          <p:cNvPr id="266" name="TextBox 265">
            <a:extLst>
              <a:ext uri="{FF2B5EF4-FFF2-40B4-BE49-F238E27FC236}">
                <a16:creationId xmlns:a16="http://schemas.microsoft.com/office/drawing/2014/main" xmlns="" id="{F90C1CC4-DFE6-0445-BD1C-DB610E1A07F5}"/>
              </a:ext>
            </a:extLst>
          </p:cNvPr>
          <p:cNvSpPr txBox="1"/>
          <p:nvPr/>
        </p:nvSpPr>
        <p:spPr>
          <a:xfrm>
            <a:off x="6695015" y="3013040"/>
            <a:ext cx="9422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bastion</a:t>
            </a:r>
          </a:p>
        </p:txBody>
      </p:sp>
      <p:sp>
        <p:nvSpPr>
          <p:cNvPr id="275" name="Rectangle 32">
            <a:extLst>
              <a:ext uri="{FF2B5EF4-FFF2-40B4-BE49-F238E27FC236}">
                <a16:creationId xmlns:a16="http://schemas.microsoft.com/office/drawing/2014/main" xmlns="" id="{2BBBCCDD-1FC1-5745-81F7-77B80C06A4DB}"/>
              </a:ext>
            </a:extLst>
          </p:cNvPr>
          <p:cNvSpPr/>
          <p:nvPr/>
        </p:nvSpPr>
        <p:spPr>
          <a:xfrm>
            <a:off x="6047212" y="2156744"/>
            <a:ext cx="2582796" cy="2203730"/>
          </a:xfrm>
          <a:prstGeom prst="rect">
            <a:avLst/>
          </a:prstGeom>
          <a:noFill/>
          <a:ln w="127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700" dirty="0">
                <a:solidFill>
                  <a:schemeClr val="accent3"/>
                </a:solidFill>
              </a:rPr>
              <a:t>Availability Zone</a:t>
            </a:r>
          </a:p>
        </p:txBody>
      </p:sp>
      <p:pic>
        <p:nvPicPr>
          <p:cNvPr id="279" name="Graphic 58">
            <a:extLst>
              <a:ext uri="{FF2B5EF4-FFF2-40B4-BE49-F238E27FC236}">
                <a16:creationId xmlns:a16="http://schemas.microsoft.com/office/drawing/2014/main" xmlns="" id="{FDBF526C-3DAB-6641-B164-976DEAB7D79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6084309" y="2458114"/>
            <a:ext cx="223963" cy="224651"/>
          </a:xfrm>
          <a:prstGeom prst="rect">
            <a:avLst/>
          </a:prstGeom>
        </p:spPr>
      </p:pic>
      <p:sp>
        <p:nvSpPr>
          <p:cNvPr id="285" name="Rectangle 57">
            <a:extLst>
              <a:ext uri="{FF2B5EF4-FFF2-40B4-BE49-F238E27FC236}">
                <a16:creationId xmlns:a16="http://schemas.microsoft.com/office/drawing/2014/main" xmlns="" id="{686316C1-6236-0D40-BFA1-F4C6CBA8F4E0}"/>
              </a:ext>
            </a:extLst>
          </p:cNvPr>
          <p:cNvSpPr/>
          <p:nvPr/>
        </p:nvSpPr>
        <p:spPr>
          <a:xfrm>
            <a:off x="6080312" y="3463521"/>
            <a:ext cx="2502283" cy="8664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noFill/>
            <a:prstDash val="dash"/>
            <a:miter lim="800000"/>
          </a:ln>
          <a:effectLst/>
        </p:spPr>
        <p:txBody>
          <a:bodyPr rot="0" spcFirstLastPara="0" vertOverflow="overflow" horzOverflow="overflow" vert="horz" wrap="square" lIns="338328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1D89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Private subnet</a:t>
            </a:r>
          </a:p>
        </p:txBody>
      </p:sp>
      <p:pic>
        <p:nvPicPr>
          <p:cNvPr id="286" name="Graphic 58">
            <a:extLst>
              <a:ext uri="{FF2B5EF4-FFF2-40B4-BE49-F238E27FC236}">
                <a16:creationId xmlns:a16="http://schemas.microsoft.com/office/drawing/2014/main" xmlns="" id="{FDBF526C-3DAB-6641-B164-976DEAB7D79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6084309" y="3476008"/>
            <a:ext cx="223963" cy="2246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sp>
        <p:nvSpPr>
          <p:cNvPr id="290" name="TextBox 289">
            <a:extLst>
              <a:ext uri="{FF2B5EF4-FFF2-40B4-BE49-F238E27FC236}">
                <a16:creationId xmlns:a16="http://schemas.microsoft.com/office/drawing/2014/main" xmlns="" id="{F90C1CC4-DFE6-0445-BD1C-DB610E1A07F5}"/>
              </a:ext>
            </a:extLst>
          </p:cNvPr>
          <p:cNvSpPr txBox="1"/>
          <p:nvPr/>
        </p:nvSpPr>
        <p:spPr>
          <a:xfrm>
            <a:off x="7107342" y="3013040"/>
            <a:ext cx="9422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LB</a:t>
            </a:r>
          </a:p>
        </p:txBody>
      </p:sp>
      <p:pic>
        <p:nvPicPr>
          <p:cNvPr id="291" name="Graphic 16">
            <a:extLst>
              <a:ext uri="{FF2B5EF4-FFF2-40B4-BE49-F238E27FC236}">
                <a16:creationId xmlns:a16="http://schemas.microsoft.com/office/drawing/2014/main" xmlns="" id="{AFF3E384-5323-E34C-B993-B4799080787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7435075" y="2738069"/>
            <a:ext cx="286798" cy="286798"/>
          </a:xfrm>
          <a:prstGeom prst="rect">
            <a:avLst/>
          </a:prstGeom>
        </p:spPr>
      </p:pic>
      <p:pic>
        <p:nvPicPr>
          <p:cNvPr id="292" name="Graphic 135">
            <a:extLst>
              <a:ext uri="{FF2B5EF4-FFF2-40B4-BE49-F238E27FC236}">
                <a16:creationId xmlns:a16="http://schemas.microsoft.com/office/drawing/2014/main" xmlns="" id="{C19987B1-DB3A-1640-994D-BCB81FCC1AE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6580652" y="3799326"/>
            <a:ext cx="292584" cy="292584"/>
          </a:xfrm>
          <a:prstGeom prst="rect">
            <a:avLst/>
          </a:prstGeom>
        </p:spPr>
      </p:pic>
      <p:sp>
        <p:nvSpPr>
          <p:cNvPr id="293" name="TextBox 292">
            <a:extLst>
              <a:ext uri="{FF2B5EF4-FFF2-40B4-BE49-F238E27FC236}">
                <a16:creationId xmlns:a16="http://schemas.microsoft.com/office/drawing/2014/main" xmlns="" id="{F90C1CC4-DFE6-0445-BD1C-DB610E1A07F5}"/>
              </a:ext>
            </a:extLst>
          </p:cNvPr>
          <p:cNvSpPr txBox="1"/>
          <p:nvPr/>
        </p:nvSpPr>
        <p:spPr>
          <a:xfrm>
            <a:off x="6262655" y="4117030"/>
            <a:ext cx="9422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k8s master</a:t>
            </a:r>
          </a:p>
        </p:txBody>
      </p:sp>
      <p:pic>
        <p:nvPicPr>
          <p:cNvPr id="298" name="Graphic 135">
            <a:extLst>
              <a:ext uri="{FF2B5EF4-FFF2-40B4-BE49-F238E27FC236}">
                <a16:creationId xmlns:a16="http://schemas.microsoft.com/office/drawing/2014/main" xmlns="" id="{C19987B1-DB3A-1640-994D-BCB81FCC1AE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7695073" y="3799326"/>
            <a:ext cx="292584" cy="292584"/>
          </a:xfrm>
          <a:prstGeom prst="rect">
            <a:avLst/>
          </a:prstGeom>
        </p:spPr>
      </p:pic>
      <p:sp>
        <p:nvSpPr>
          <p:cNvPr id="299" name="TextBox 298">
            <a:extLst>
              <a:ext uri="{FF2B5EF4-FFF2-40B4-BE49-F238E27FC236}">
                <a16:creationId xmlns:a16="http://schemas.microsoft.com/office/drawing/2014/main" xmlns="" id="{F90C1CC4-DFE6-0445-BD1C-DB610E1A07F5}"/>
              </a:ext>
            </a:extLst>
          </p:cNvPr>
          <p:cNvSpPr txBox="1"/>
          <p:nvPr/>
        </p:nvSpPr>
        <p:spPr>
          <a:xfrm>
            <a:off x="7351871" y="4108326"/>
            <a:ext cx="10290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k8s worker node</a:t>
            </a:r>
          </a:p>
        </p:txBody>
      </p:sp>
      <p:pic>
        <p:nvPicPr>
          <p:cNvPr id="300" name="Graphic 135">
            <a:extLst>
              <a:ext uri="{FF2B5EF4-FFF2-40B4-BE49-F238E27FC236}">
                <a16:creationId xmlns:a16="http://schemas.microsoft.com/office/drawing/2014/main" xmlns="" id="{C19987B1-DB3A-1640-994D-BCB81FCC1AE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8065588" y="3799326"/>
            <a:ext cx="292584" cy="292584"/>
          </a:xfrm>
          <a:prstGeom prst="rect">
            <a:avLst/>
          </a:prstGeom>
        </p:spPr>
      </p:pic>
      <p:pic>
        <p:nvPicPr>
          <p:cNvPr id="302" name="Graphic 135">
            <a:extLst>
              <a:ext uri="{FF2B5EF4-FFF2-40B4-BE49-F238E27FC236}">
                <a16:creationId xmlns:a16="http://schemas.microsoft.com/office/drawing/2014/main" xmlns="" id="{C19987B1-DB3A-1640-994D-BCB81FCC1AE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7324559" y="3799326"/>
            <a:ext cx="292584" cy="292584"/>
          </a:xfrm>
          <a:prstGeom prst="rect">
            <a:avLst/>
          </a:prstGeom>
        </p:spPr>
      </p:pic>
      <p:cxnSp>
        <p:nvCxnSpPr>
          <p:cNvPr id="316" name="꺾인 연결선 315"/>
          <p:cNvCxnSpPr>
            <a:stCxn id="292" idx="0"/>
            <a:endCxn id="265" idx="2"/>
          </p:cNvCxnSpPr>
          <p:nvPr/>
        </p:nvCxnSpPr>
        <p:spPr>
          <a:xfrm rot="5400000" flipH="1" flipV="1">
            <a:off x="6553077" y="3198735"/>
            <a:ext cx="774459" cy="426725"/>
          </a:xfrm>
          <a:prstGeom prst="bentConnector3">
            <a:avLst>
              <a:gd name="adj1" fmla="val 51574"/>
            </a:avLst>
          </a:prstGeom>
          <a:ln w="9525">
            <a:prstDash val="dash"/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Rectangle 25">
            <a:extLst>
              <a:ext uri="{FF2B5EF4-FFF2-40B4-BE49-F238E27FC236}">
                <a16:creationId xmlns:a16="http://schemas.microsoft.com/office/drawing/2014/main" xmlns="" id="{92A0ABFB-D447-D349-9C47-3EE861DD0794}"/>
              </a:ext>
            </a:extLst>
          </p:cNvPr>
          <p:cNvSpPr/>
          <p:nvPr/>
        </p:nvSpPr>
        <p:spPr>
          <a:xfrm>
            <a:off x="365760" y="2114744"/>
            <a:ext cx="3272029" cy="2430783"/>
          </a:xfrm>
          <a:prstGeom prst="rect">
            <a:avLst/>
          </a:prstGeom>
          <a:noFill/>
          <a:ln w="12700" cap="flat" cmpd="sng" algn="ctr">
            <a:solidFill>
              <a:srgbClr val="1D8900"/>
            </a:solidFill>
            <a:prstDash val="sysDash"/>
            <a:miter lim="800000"/>
          </a:ln>
          <a:effectLst/>
        </p:spPr>
        <p:txBody>
          <a:bodyPr rot="0" spcFirstLastPara="0" vertOverflow="overflow" horzOverflow="overflow" vert="horz" wrap="square" lIns="45720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 dirty="0">
              <a:ln w="0"/>
              <a:solidFill>
                <a:srgbClr val="1D89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106" name="꺾인 연결선 105"/>
          <p:cNvCxnSpPr>
            <a:stCxn id="15" idx="1"/>
            <a:endCxn id="104" idx="3"/>
          </p:cNvCxnSpPr>
          <p:nvPr/>
        </p:nvCxnSpPr>
        <p:spPr>
          <a:xfrm rot="10800000">
            <a:off x="3637789" y="3330137"/>
            <a:ext cx="589552" cy="1024837"/>
          </a:xfrm>
          <a:prstGeom prst="bentConnector3">
            <a:avLst>
              <a:gd name="adj1" fmla="val 50000"/>
            </a:avLst>
          </a:prstGeom>
          <a:ln w="9525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Rectangle 27">
            <a:extLst>
              <a:ext uri="{FF2B5EF4-FFF2-40B4-BE49-F238E27FC236}">
                <a16:creationId xmlns:a16="http://schemas.microsoft.com/office/drawing/2014/main" xmlns="" id="{DE96C6E4-248B-458A-A226-316D613B1456}"/>
              </a:ext>
            </a:extLst>
          </p:cNvPr>
          <p:cNvSpPr/>
          <p:nvPr/>
        </p:nvSpPr>
        <p:spPr>
          <a:xfrm>
            <a:off x="6778575" y="4568563"/>
            <a:ext cx="1384552" cy="2308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solidFill>
                  <a:schemeClr val="lt1"/>
                </a:solidFill>
              </a:rPr>
              <a:t>퍼블릭 클라우드 보안</a:t>
            </a:r>
            <a:endParaRPr lang="en-US" altLang="ko-KR" sz="900" b="1" dirty="0">
              <a:solidFill>
                <a:schemeClr val="lt1"/>
              </a:solidFill>
            </a:endParaRPr>
          </a:p>
        </p:txBody>
      </p:sp>
      <p:sp>
        <p:nvSpPr>
          <p:cNvPr id="105" name="Rectangle 27">
            <a:extLst>
              <a:ext uri="{FF2B5EF4-FFF2-40B4-BE49-F238E27FC236}">
                <a16:creationId xmlns:a16="http://schemas.microsoft.com/office/drawing/2014/main" xmlns="" id="{98BD09C0-5F64-48C9-A99A-D99BFBB29DAB}"/>
              </a:ext>
            </a:extLst>
          </p:cNvPr>
          <p:cNvSpPr/>
          <p:nvPr/>
        </p:nvSpPr>
        <p:spPr>
          <a:xfrm>
            <a:off x="1198102" y="4568563"/>
            <a:ext cx="1384552" cy="2308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solidFill>
                  <a:schemeClr val="lt1"/>
                </a:solidFill>
              </a:rPr>
              <a:t>컨테이너 보안</a:t>
            </a:r>
            <a:endParaRPr lang="en-US" altLang="ko-KR" sz="900" b="1" dirty="0">
              <a:solidFill>
                <a:schemeClr val="lt1"/>
              </a:solidFill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xmlns="" id="{0C2AF3B7-3F33-457F-AB54-0F9BEB8A99FE}"/>
              </a:ext>
            </a:extLst>
          </p:cNvPr>
          <p:cNvSpPr txBox="1"/>
          <p:nvPr/>
        </p:nvSpPr>
        <p:spPr>
          <a:xfrm>
            <a:off x="189619" y="958861"/>
            <a:ext cx="23700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 defTabSz="342900" latinLnBrk="0">
              <a:buFont typeface="Wingdings" panose="05000000000000000000" pitchFamily="2" charset="2"/>
              <a:buChar char="v"/>
            </a:pPr>
            <a:r>
              <a:rPr lang="ko-KR" altLang="en-US" sz="1200" b="1" spc="-113" dirty="0" smtClean="0">
                <a:solidFill>
                  <a:srgbClr val="3343A1"/>
                </a:solidFill>
                <a:cs typeface="Noto Sans KR Medium"/>
              </a:rPr>
              <a:t>기 운영중인 보안 장비 이용 가능</a:t>
            </a:r>
            <a:endParaRPr lang="en-US" sz="1200" b="1" spc="-113" dirty="0">
              <a:solidFill>
                <a:srgbClr val="3343A1"/>
              </a:solidFill>
              <a:cs typeface="Noto Sans KR Medium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xmlns="" id="{F90C1CC4-DFE6-0445-BD1C-DB610E1A07F5}"/>
              </a:ext>
            </a:extLst>
          </p:cNvPr>
          <p:cNvSpPr txBox="1"/>
          <p:nvPr/>
        </p:nvSpPr>
        <p:spPr>
          <a:xfrm>
            <a:off x="2436092" y="4222344"/>
            <a:ext cx="10290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k8s worker node</a:t>
            </a:r>
          </a:p>
        </p:txBody>
      </p:sp>
      <p:grpSp>
        <p:nvGrpSpPr>
          <p:cNvPr id="110" name="그룹 109"/>
          <p:cNvGrpSpPr/>
          <p:nvPr/>
        </p:nvGrpSpPr>
        <p:grpSpPr>
          <a:xfrm>
            <a:off x="279482" y="2605746"/>
            <a:ext cx="942264" cy="805272"/>
            <a:chOff x="3879654" y="2640948"/>
            <a:chExt cx="942264" cy="805272"/>
          </a:xfrm>
        </p:grpSpPr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xmlns="" id="{F90C1CC4-DFE6-0445-BD1C-DB610E1A07F5}"/>
                </a:ext>
              </a:extLst>
            </p:cNvPr>
            <p:cNvSpPr txBox="1"/>
            <p:nvPr/>
          </p:nvSpPr>
          <p:spPr>
            <a:xfrm>
              <a:off x="3879654" y="3230776"/>
              <a:ext cx="94226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k8s master</a:t>
              </a:r>
            </a:p>
          </p:txBody>
        </p:sp>
        <p:grpSp>
          <p:nvGrpSpPr>
            <p:cNvPr id="112" name="그룹 111"/>
            <p:cNvGrpSpPr/>
            <p:nvPr/>
          </p:nvGrpSpPr>
          <p:grpSpPr>
            <a:xfrm>
              <a:off x="4066835" y="2640948"/>
              <a:ext cx="561081" cy="598359"/>
              <a:chOff x="2547267" y="2135413"/>
              <a:chExt cx="561081" cy="598359"/>
            </a:xfrm>
          </p:grpSpPr>
          <p:sp>
            <p:nvSpPr>
              <p:cNvPr id="113" name="직사각형 112"/>
              <p:cNvSpPr/>
              <p:nvPr/>
            </p:nvSpPr>
            <p:spPr>
              <a:xfrm>
                <a:off x="2687970" y="2280615"/>
                <a:ext cx="420378" cy="45315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noFill/>
                </a:endParaRPr>
              </a:p>
            </p:txBody>
          </p:sp>
          <p:sp>
            <p:nvSpPr>
              <p:cNvPr id="114" name="직사각형 113"/>
              <p:cNvSpPr/>
              <p:nvPr/>
            </p:nvSpPr>
            <p:spPr>
              <a:xfrm>
                <a:off x="2616753" y="2208014"/>
                <a:ext cx="420378" cy="45315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noFill/>
                </a:endParaRPr>
              </a:p>
            </p:txBody>
          </p:sp>
          <p:grpSp>
            <p:nvGrpSpPr>
              <p:cNvPr id="115" name="그룹 114"/>
              <p:cNvGrpSpPr/>
              <p:nvPr/>
            </p:nvGrpSpPr>
            <p:grpSpPr>
              <a:xfrm>
                <a:off x="2547267" y="2135413"/>
                <a:ext cx="420378" cy="453157"/>
                <a:chOff x="4263903" y="2685290"/>
                <a:chExt cx="420378" cy="453157"/>
              </a:xfrm>
            </p:grpSpPr>
            <p:sp>
              <p:nvSpPr>
                <p:cNvPr id="117" name="직사각형 116"/>
                <p:cNvSpPr/>
                <p:nvPr/>
              </p:nvSpPr>
              <p:spPr>
                <a:xfrm>
                  <a:off x="4263903" y="2685290"/>
                  <a:ext cx="420378" cy="453157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noFill/>
                  </a:endParaRPr>
                </a:p>
              </p:txBody>
            </p:sp>
            <p:pic>
              <p:nvPicPr>
                <p:cNvPr id="119" name="Picture 6" descr="k8s iconì ëí ì´ë¯¸ì§ ê²ìê²°ê³¼"/>
                <p:cNvPicPr>
                  <a:picLocks noChangeAspect="1" noChangeArrowheads="1"/>
                </p:cNvPicPr>
                <p:nvPr/>
              </p:nvPicPr>
              <p:blipFill>
                <a:blip r:embed="rId2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87975" y="2721192"/>
                  <a:ext cx="372234" cy="36154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sp>
        <p:nvSpPr>
          <p:cNvPr id="125" name="직사각형 124"/>
          <p:cNvSpPr/>
          <p:nvPr/>
        </p:nvSpPr>
        <p:spPr>
          <a:xfrm>
            <a:off x="2741828" y="2671301"/>
            <a:ext cx="420378" cy="45315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grpSp>
        <p:nvGrpSpPr>
          <p:cNvPr id="127" name="그룹 126"/>
          <p:cNvGrpSpPr/>
          <p:nvPr/>
        </p:nvGrpSpPr>
        <p:grpSpPr>
          <a:xfrm>
            <a:off x="1881182" y="2610419"/>
            <a:ext cx="420378" cy="453157"/>
            <a:chOff x="2665704" y="1737168"/>
            <a:chExt cx="420378" cy="453157"/>
          </a:xfrm>
        </p:grpSpPr>
        <p:sp>
          <p:nvSpPr>
            <p:cNvPr id="128" name="직사각형 127"/>
            <p:cNvSpPr/>
            <p:nvPr/>
          </p:nvSpPr>
          <p:spPr>
            <a:xfrm>
              <a:off x="2665704" y="1737168"/>
              <a:ext cx="420378" cy="45315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noFill/>
              </a:endParaRPr>
            </a:p>
          </p:txBody>
        </p:sp>
        <p:pic>
          <p:nvPicPr>
            <p:cNvPr id="129" name="그림 128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2674900" y="1747392"/>
              <a:ext cx="396300" cy="436355"/>
            </a:xfrm>
            <a:prstGeom prst="rect">
              <a:avLst/>
            </a:prstGeom>
          </p:spPr>
        </p:pic>
      </p:grpSp>
      <p:grpSp>
        <p:nvGrpSpPr>
          <p:cNvPr id="130" name="그룹 129"/>
          <p:cNvGrpSpPr/>
          <p:nvPr/>
        </p:nvGrpSpPr>
        <p:grpSpPr>
          <a:xfrm>
            <a:off x="1211329" y="2611885"/>
            <a:ext cx="420378" cy="453157"/>
            <a:chOff x="4811501" y="2647087"/>
            <a:chExt cx="420378" cy="453157"/>
          </a:xfrm>
        </p:grpSpPr>
        <p:sp>
          <p:nvSpPr>
            <p:cNvPr id="131" name="직사각형 130"/>
            <p:cNvSpPr/>
            <p:nvPr/>
          </p:nvSpPr>
          <p:spPr>
            <a:xfrm>
              <a:off x="4811501" y="2647087"/>
              <a:ext cx="420378" cy="45315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noFill/>
              </a:endParaRPr>
            </a:p>
          </p:txBody>
        </p:sp>
        <p:pic>
          <p:nvPicPr>
            <p:cNvPr id="140" name="그림 139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4819562" y="2657263"/>
              <a:ext cx="405433" cy="432212"/>
            </a:xfrm>
            <a:prstGeom prst="rect">
              <a:avLst/>
            </a:prstGeom>
          </p:spPr>
        </p:pic>
      </p:grpSp>
      <p:sp>
        <p:nvSpPr>
          <p:cNvPr id="142" name="TextBox 141">
            <a:extLst>
              <a:ext uri="{FF2B5EF4-FFF2-40B4-BE49-F238E27FC236}">
                <a16:creationId xmlns:a16="http://schemas.microsoft.com/office/drawing/2014/main" xmlns="" id="{F90C1CC4-DFE6-0445-BD1C-DB610E1A07F5}"/>
              </a:ext>
            </a:extLst>
          </p:cNvPr>
          <p:cNvSpPr txBox="1"/>
          <p:nvPr/>
        </p:nvSpPr>
        <p:spPr>
          <a:xfrm>
            <a:off x="954810" y="3063093"/>
            <a:ext cx="942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Bosh</a:t>
            </a:r>
          </a:p>
          <a:p>
            <a:pPr algn="ctr"/>
            <a:r>
              <a:rPr lang="en-US" sz="800" dirty="0"/>
              <a:t>Director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xmlns="" id="{F90C1CC4-DFE6-0445-BD1C-DB610E1A07F5}"/>
              </a:ext>
            </a:extLst>
          </p:cNvPr>
          <p:cNvSpPr txBox="1"/>
          <p:nvPr/>
        </p:nvSpPr>
        <p:spPr>
          <a:xfrm>
            <a:off x="1627576" y="3069671"/>
            <a:ext cx="9422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err="1"/>
              <a:t>Bxm</a:t>
            </a:r>
            <a:r>
              <a:rPr lang="en-US" sz="800" dirty="0"/>
              <a:t> server</a:t>
            </a:r>
          </a:p>
        </p:txBody>
      </p:sp>
      <p:sp>
        <p:nvSpPr>
          <p:cNvPr id="150" name="직사각형 149"/>
          <p:cNvSpPr/>
          <p:nvPr/>
        </p:nvSpPr>
        <p:spPr>
          <a:xfrm>
            <a:off x="2741214" y="3218756"/>
            <a:ext cx="420378" cy="45315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153" name="직사각형 152"/>
          <p:cNvSpPr/>
          <p:nvPr/>
        </p:nvSpPr>
        <p:spPr>
          <a:xfrm>
            <a:off x="2741828" y="3762574"/>
            <a:ext cx="420378" cy="45315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cxnSp>
        <p:nvCxnSpPr>
          <p:cNvPr id="155" name="꺾인 연결선 154"/>
          <p:cNvCxnSpPr>
            <a:stCxn id="206" idx="3"/>
            <a:endCxn id="211" idx="3"/>
          </p:cNvCxnSpPr>
          <p:nvPr/>
        </p:nvCxnSpPr>
        <p:spPr>
          <a:xfrm flipH="1">
            <a:off x="3152189" y="2784709"/>
            <a:ext cx="3307" cy="1093380"/>
          </a:xfrm>
          <a:prstGeom prst="bentConnector3">
            <a:avLst>
              <a:gd name="adj1" fmla="val -9908074"/>
            </a:avLst>
          </a:prstGeom>
          <a:ln w="12700">
            <a:solidFill>
              <a:srgbClr val="FFC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꺾인 연결선 161"/>
          <p:cNvCxnSpPr>
            <a:stCxn id="125" idx="1"/>
            <a:endCxn id="153" idx="1"/>
          </p:cNvCxnSpPr>
          <p:nvPr/>
        </p:nvCxnSpPr>
        <p:spPr>
          <a:xfrm rot="10800000" flipV="1">
            <a:off x="2741828" y="2897879"/>
            <a:ext cx="12700" cy="1091273"/>
          </a:xfrm>
          <a:prstGeom prst="bentConnector3">
            <a:avLst>
              <a:gd name="adj1" fmla="val 1800000"/>
            </a:avLst>
          </a:prstGeom>
          <a:ln w="9525">
            <a:prstDash val="dash"/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꺾인 연결선 162"/>
          <p:cNvCxnSpPr>
            <a:stCxn id="117" idx="2"/>
          </p:cNvCxnSpPr>
          <p:nvPr/>
        </p:nvCxnSpPr>
        <p:spPr>
          <a:xfrm rot="16200000" flipH="1">
            <a:off x="1532805" y="2202950"/>
            <a:ext cx="376529" cy="2088434"/>
          </a:xfrm>
          <a:prstGeom prst="bentConnector2">
            <a:avLst/>
          </a:prstGeom>
          <a:ln w="9525">
            <a:prstDash val="dash"/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꺾인 연결선 163"/>
          <p:cNvCxnSpPr>
            <a:stCxn id="117" idx="2"/>
            <a:endCxn id="125" idx="1"/>
          </p:cNvCxnSpPr>
          <p:nvPr/>
        </p:nvCxnSpPr>
        <p:spPr>
          <a:xfrm rot="5400000" flipH="1" flipV="1">
            <a:off x="1628828" y="1945904"/>
            <a:ext cx="161023" cy="2064976"/>
          </a:xfrm>
          <a:prstGeom prst="bentConnector4">
            <a:avLst>
              <a:gd name="adj1" fmla="val -236615"/>
              <a:gd name="adj2" fmla="val 89628"/>
            </a:avLst>
          </a:prstGeom>
          <a:ln w="9525">
            <a:prstDash val="dash"/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6" name="Graphic 58">
            <a:extLst>
              <a:ext uri="{FF2B5EF4-FFF2-40B4-BE49-F238E27FC236}">
                <a16:creationId xmlns:a16="http://schemas.microsoft.com/office/drawing/2014/main" xmlns="" id="{FDBF526C-3DAB-6641-B164-976DEAB7D79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3410691" y="2727320"/>
            <a:ext cx="150792" cy="151255"/>
          </a:xfrm>
          <a:prstGeom prst="rect">
            <a:avLst/>
          </a:prstGeom>
        </p:spPr>
      </p:pic>
      <p:cxnSp>
        <p:nvCxnSpPr>
          <p:cNvPr id="193" name="꺾인 연결선 192"/>
          <p:cNvCxnSpPr>
            <a:stCxn id="117" idx="0"/>
            <a:endCxn id="128" idx="0"/>
          </p:cNvCxnSpPr>
          <p:nvPr/>
        </p:nvCxnSpPr>
        <p:spPr>
          <a:xfrm rot="16200000" flipH="1">
            <a:off x="1381774" y="1900823"/>
            <a:ext cx="4673" cy="1414519"/>
          </a:xfrm>
          <a:prstGeom prst="bentConnector3">
            <a:avLst>
              <a:gd name="adj1" fmla="val -6581254"/>
            </a:avLst>
          </a:prstGeom>
          <a:ln w="9525">
            <a:prstDash val="dash"/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5" name="꺾인 연결선 194"/>
          <p:cNvCxnSpPr>
            <a:stCxn id="140" idx="0"/>
            <a:endCxn id="129" idx="0"/>
          </p:cNvCxnSpPr>
          <p:nvPr/>
        </p:nvCxnSpPr>
        <p:spPr>
          <a:xfrm rot="5400000" flipH="1" flipV="1">
            <a:off x="1754608" y="2288142"/>
            <a:ext cx="1418" cy="666421"/>
          </a:xfrm>
          <a:prstGeom prst="bentConnector3">
            <a:avLst>
              <a:gd name="adj1" fmla="val 22716150"/>
            </a:avLst>
          </a:prstGeom>
          <a:ln w="9525">
            <a:prstDash val="dash"/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6" name="직선 화살표 연결선 195"/>
          <p:cNvCxnSpPr>
            <a:stCxn id="15375" idx="2"/>
            <a:endCxn id="117" idx="0"/>
          </p:cNvCxnSpPr>
          <p:nvPr/>
        </p:nvCxnSpPr>
        <p:spPr>
          <a:xfrm flipH="1">
            <a:off x="676852" y="1976579"/>
            <a:ext cx="2042974" cy="629167"/>
          </a:xfrm>
          <a:prstGeom prst="straightConnector1">
            <a:avLst/>
          </a:prstGeom>
          <a:ln w="9525">
            <a:solidFill>
              <a:srgbClr val="FFC0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직선 화살표 연결선 199"/>
          <p:cNvCxnSpPr>
            <a:stCxn id="15375" idx="2"/>
            <a:endCxn id="140" idx="0"/>
          </p:cNvCxnSpPr>
          <p:nvPr/>
        </p:nvCxnSpPr>
        <p:spPr>
          <a:xfrm flipH="1">
            <a:off x="1422107" y="1976579"/>
            <a:ext cx="1297719" cy="645482"/>
          </a:xfrm>
          <a:prstGeom prst="straightConnector1">
            <a:avLst/>
          </a:prstGeom>
          <a:ln w="9525">
            <a:solidFill>
              <a:srgbClr val="FFC0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직선 화살표 연결선 201"/>
          <p:cNvCxnSpPr>
            <a:stCxn id="15375" idx="2"/>
            <a:endCxn id="129" idx="0"/>
          </p:cNvCxnSpPr>
          <p:nvPr/>
        </p:nvCxnSpPr>
        <p:spPr>
          <a:xfrm flipH="1">
            <a:off x="2088528" y="1976579"/>
            <a:ext cx="631298" cy="644064"/>
          </a:xfrm>
          <a:prstGeom prst="straightConnector1">
            <a:avLst/>
          </a:prstGeom>
          <a:ln w="9525">
            <a:solidFill>
              <a:srgbClr val="FFC0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6" name="Rectangle 27">
            <a:extLst>
              <a:ext uri="{FF2B5EF4-FFF2-40B4-BE49-F238E27FC236}">
                <a16:creationId xmlns:a16="http://schemas.microsoft.com/office/drawing/2014/main" xmlns="" id="{98BD09C0-5F64-48C9-A99A-D99BFBB29DAB}"/>
              </a:ext>
            </a:extLst>
          </p:cNvPr>
          <p:cNvSpPr/>
          <p:nvPr/>
        </p:nvSpPr>
        <p:spPr>
          <a:xfrm>
            <a:off x="2754539" y="2685250"/>
            <a:ext cx="400957" cy="19891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/>
              <a:t>Pod</a:t>
            </a:r>
            <a:endParaRPr lang="en-US" altLang="ko-KR" sz="900" b="1" dirty="0">
              <a:solidFill>
                <a:schemeClr val="lt1"/>
              </a:solidFill>
            </a:endParaRPr>
          </a:p>
        </p:txBody>
      </p:sp>
      <p:sp>
        <p:nvSpPr>
          <p:cNvPr id="209" name="Rectangle 27">
            <a:extLst>
              <a:ext uri="{FF2B5EF4-FFF2-40B4-BE49-F238E27FC236}">
                <a16:creationId xmlns:a16="http://schemas.microsoft.com/office/drawing/2014/main" xmlns="" id="{98BD09C0-5F64-48C9-A99A-D99BFBB29DAB}"/>
              </a:ext>
            </a:extLst>
          </p:cNvPr>
          <p:cNvSpPr/>
          <p:nvPr/>
        </p:nvSpPr>
        <p:spPr>
          <a:xfrm>
            <a:off x="2753198" y="2917277"/>
            <a:ext cx="400957" cy="1931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/>
              <a:t>Pod</a:t>
            </a:r>
            <a:endParaRPr lang="en-US" altLang="ko-KR" sz="900" b="1" dirty="0">
              <a:solidFill>
                <a:schemeClr val="lt1"/>
              </a:solidFill>
            </a:endParaRPr>
          </a:p>
        </p:txBody>
      </p:sp>
      <p:sp>
        <p:nvSpPr>
          <p:cNvPr id="210" name="Rectangle 27">
            <a:extLst>
              <a:ext uri="{FF2B5EF4-FFF2-40B4-BE49-F238E27FC236}">
                <a16:creationId xmlns:a16="http://schemas.microsoft.com/office/drawing/2014/main" xmlns="" id="{98BD09C0-5F64-48C9-A99A-D99BFBB29DAB}"/>
              </a:ext>
            </a:extLst>
          </p:cNvPr>
          <p:cNvSpPr/>
          <p:nvPr/>
        </p:nvSpPr>
        <p:spPr>
          <a:xfrm>
            <a:off x="2749222" y="3237639"/>
            <a:ext cx="400957" cy="1931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/>
              <a:t>Pod</a:t>
            </a:r>
            <a:endParaRPr lang="en-US" altLang="ko-KR" sz="900" b="1" dirty="0">
              <a:solidFill>
                <a:schemeClr val="lt1"/>
              </a:solidFill>
            </a:endParaRPr>
          </a:p>
        </p:txBody>
      </p:sp>
      <p:sp>
        <p:nvSpPr>
          <p:cNvPr id="211" name="Rectangle 27">
            <a:extLst>
              <a:ext uri="{FF2B5EF4-FFF2-40B4-BE49-F238E27FC236}">
                <a16:creationId xmlns:a16="http://schemas.microsoft.com/office/drawing/2014/main" xmlns="" id="{98BD09C0-5F64-48C9-A99A-D99BFBB29DAB}"/>
              </a:ext>
            </a:extLst>
          </p:cNvPr>
          <p:cNvSpPr/>
          <p:nvPr/>
        </p:nvSpPr>
        <p:spPr>
          <a:xfrm>
            <a:off x="2751232" y="3778630"/>
            <a:ext cx="400957" cy="19891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/>
              <a:t>Pod</a:t>
            </a:r>
            <a:endParaRPr lang="en-US" altLang="ko-KR" sz="900" b="1" dirty="0">
              <a:solidFill>
                <a:schemeClr val="lt1"/>
              </a:solidFill>
            </a:endParaRPr>
          </a:p>
        </p:txBody>
      </p:sp>
      <p:sp>
        <p:nvSpPr>
          <p:cNvPr id="212" name="Rectangle 27">
            <a:extLst>
              <a:ext uri="{FF2B5EF4-FFF2-40B4-BE49-F238E27FC236}">
                <a16:creationId xmlns:a16="http://schemas.microsoft.com/office/drawing/2014/main" xmlns="" id="{98BD09C0-5F64-48C9-A99A-D99BFBB29DAB}"/>
              </a:ext>
            </a:extLst>
          </p:cNvPr>
          <p:cNvSpPr/>
          <p:nvPr/>
        </p:nvSpPr>
        <p:spPr>
          <a:xfrm>
            <a:off x="2748906" y="3462536"/>
            <a:ext cx="400957" cy="1931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/>
              <a:t>Pod</a:t>
            </a:r>
            <a:endParaRPr lang="en-US" altLang="ko-KR" sz="900" b="1" dirty="0">
              <a:solidFill>
                <a:schemeClr val="lt1"/>
              </a:solidFill>
            </a:endParaRPr>
          </a:p>
        </p:txBody>
      </p:sp>
      <p:sp>
        <p:nvSpPr>
          <p:cNvPr id="213" name="Rectangle 27">
            <a:extLst>
              <a:ext uri="{FF2B5EF4-FFF2-40B4-BE49-F238E27FC236}">
                <a16:creationId xmlns:a16="http://schemas.microsoft.com/office/drawing/2014/main" xmlns="" id="{98BD09C0-5F64-48C9-A99A-D99BFBB29DAB}"/>
              </a:ext>
            </a:extLst>
          </p:cNvPr>
          <p:cNvSpPr/>
          <p:nvPr/>
        </p:nvSpPr>
        <p:spPr>
          <a:xfrm>
            <a:off x="2748906" y="4006809"/>
            <a:ext cx="400957" cy="1931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/>
              <a:t>Pod</a:t>
            </a:r>
            <a:endParaRPr lang="en-US" altLang="ko-KR" sz="900" b="1" dirty="0">
              <a:solidFill>
                <a:schemeClr val="lt1"/>
              </a:solidFill>
            </a:endParaRPr>
          </a:p>
        </p:txBody>
      </p:sp>
      <p:cxnSp>
        <p:nvCxnSpPr>
          <p:cNvPr id="219" name="꺾인 연결선 218"/>
          <p:cNvCxnSpPr>
            <a:stCxn id="209" idx="3"/>
            <a:endCxn id="213" idx="3"/>
          </p:cNvCxnSpPr>
          <p:nvPr/>
        </p:nvCxnSpPr>
        <p:spPr>
          <a:xfrm flipH="1">
            <a:off x="3149863" y="3013837"/>
            <a:ext cx="4292" cy="1089532"/>
          </a:xfrm>
          <a:prstGeom prst="bentConnector3">
            <a:avLst>
              <a:gd name="adj1" fmla="val -5326188"/>
            </a:avLst>
          </a:prstGeom>
          <a:ln w="12700">
            <a:solidFill>
              <a:srgbClr val="00B0F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3" name="꺾인 연결선 222"/>
          <p:cNvCxnSpPr>
            <a:stCxn id="210" idx="3"/>
            <a:endCxn id="213" idx="3"/>
          </p:cNvCxnSpPr>
          <p:nvPr/>
        </p:nvCxnSpPr>
        <p:spPr>
          <a:xfrm flipH="1">
            <a:off x="3149863" y="3334199"/>
            <a:ext cx="316" cy="769170"/>
          </a:xfrm>
          <a:prstGeom prst="bentConnector3">
            <a:avLst>
              <a:gd name="adj1" fmla="val -72341772"/>
            </a:avLst>
          </a:prstGeom>
          <a:ln w="12700">
            <a:solidFill>
              <a:schemeClr val="accent5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7" name="Graphic 58">
            <a:extLst>
              <a:ext uri="{FF2B5EF4-FFF2-40B4-BE49-F238E27FC236}">
                <a16:creationId xmlns:a16="http://schemas.microsoft.com/office/drawing/2014/main" xmlns="" id="{FDBF526C-3DAB-6641-B164-976DEAB7D79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3250308" y="2959862"/>
            <a:ext cx="150792" cy="15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54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-2487" y="176166"/>
            <a:ext cx="780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 latinLnBrk="0"/>
            <a:r>
              <a:rPr lang="en-US" sz="1800" b="1" spc="-113" dirty="0">
                <a:solidFill>
                  <a:srgbClr val="3343A1"/>
                </a:solidFill>
                <a:cs typeface="Noto Sans KR Medium"/>
              </a:rPr>
              <a:t>Demo</a:t>
            </a:r>
          </a:p>
        </p:txBody>
      </p:sp>
      <p:sp>
        <p:nvSpPr>
          <p:cNvPr id="9" name="AutoShape 2" descr="Image result for pivotal container service"/>
          <p:cNvSpPr>
            <a:spLocks noChangeAspect="1" noChangeArrowheads="1"/>
          </p:cNvSpPr>
          <p:nvPr/>
        </p:nvSpPr>
        <p:spPr bwMode="auto">
          <a:xfrm>
            <a:off x="155575" y="-682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7" name="Picture 4" descr="ê´ë ¨ ì´ë¯¸ì§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964" y="3476906"/>
            <a:ext cx="830580" cy="83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그룹 7"/>
          <p:cNvGrpSpPr/>
          <p:nvPr/>
        </p:nvGrpSpPr>
        <p:grpSpPr>
          <a:xfrm>
            <a:off x="87196" y="4340511"/>
            <a:ext cx="3313732" cy="554100"/>
            <a:chOff x="1090628" y="1556640"/>
            <a:chExt cx="3313732" cy="554100"/>
          </a:xfrm>
        </p:grpSpPr>
        <p:sp>
          <p:nvSpPr>
            <p:cNvPr id="10" name="CustomShape 14"/>
            <p:cNvSpPr/>
            <p:nvPr/>
          </p:nvSpPr>
          <p:spPr>
            <a:xfrm>
              <a:off x="1090628" y="1953964"/>
              <a:ext cx="3313732" cy="156776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500" b="0" strike="noStrike" spc="-1">
                  <a:solidFill>
                    <a:srgbClr val="000000"/>
                  </a:solidFill>
                  <a:latin typeface="맑은 고딕"/>
                </a:rPr>
                <a:t>Cloud Provider Interface + Terraform</a:t>
              </a:r>
              <a:endParaRPr lang="en-US" sz="500" b="0" strike="noStrike" spc="-1">
                <a:latin typeface="Arial"/>
              </a:endParaRPr>
            </a:p>
          </p:txBody>
        </p:sp>
        <p:sp>
          <p:nvSpPr>
            <p:cNvPr id="11" name="CustomShape 15"/>
            <p:cNvSpPr/>
            <p:nvPr/>
          </p:nvSpPr>
          <p:spPr>
            <a:xfrm>
              <a:off x="1090628" y="1556640"/>
              <a:ext cx="3313732" cy="367206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en-US" sz="600" b="0" strike="noStrike" spc="-1">
                  <a:solidFill>
                    <a:srgbClr val="000000"/>
                  </a:solidFill>
                  <a:latin typeface="맑은 고딕"/>
                </a:rPr>
                <a:t>Cloud Configuration</a:t>
              </a:r>
              <a:endParaRPr lang="en-US" sz="600" b="0" strike="noStrike" spc="-1">
                <a:latin typeface="Arial"/>
              </a:endParaRPr>
            </a:p>
          </p:txBody>
        </p:sp>
        <p:sp>
          <p:nvSpPr>
            <p:cNvPr id="12" name="CustomShape 16"/>
            <p:cNvSpPr/>
            <p:nvPr/>
          </p:nvSpPr>
          <p:spPr>
            <a:xfrm>
              <a:off x="1163167" y="1738348"/>
              <a:ext cx="500121" cy="153983"/>
            </a:xfrm>
            <a:prstGeom prst="rect">
              <a:avLst/>
            </a:prstGeom>
            <a:solidFill>
              <a:srgbClr val="7CAD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500" b="0" strike="noStrike" spc="-1" dirty="0">
                  <a:solidFill>
                    <a:srgbClr val="000000"/>
                  </a:solidFill>
                  <a:latin typeface="맑은 고딕"/>
                </a:rPr>
                <a:t>DNS </a:t>
              </a:r>
            </a:p>
            <a:p>
              <a:pPr algn="ctr">
                <a:lnSpc>
                  <a:spcPct val="100000"/>
                </a:lnSpc>
              </a:pPr>
              <a:r>
                <a:rPr lang="en-US" sz="500" b="0" strike="noStrike" spc="-1" dirty="0">
                  <a:solidFill>
                    <a:srgbClr val="000000"/>
                  </a:solidFill>
                  <a:latin typeface="맑은 고딕"/>
                </a:rPr>
                <a:t>Records</a:t>
              </a:r>
              <a:endParaRPr lang="en-US" sz="500" b="0" strike="noStrike" spc="-1" dirty="0">
                <a:latin typeface="Arial"/>
              </a:endParaRPr>
            </a:p>
          </p:txBody>
        </p:sp>
        <p:sp>
          <p:nvSpPr>
            <p:cNvPr id="13" name="CustomShape 17"/>
            <p:cNvSpPr/>
            <p:nvPr/>
          </p:nvSpPr>
          <p:spPr>
            <a:xfrm>
              <a:off x="1698382" y="1738348"/>
              <a:ext cx="414973" cy="153983"/>
            </a:xfrm>
            <a:prstGeom prst="rect">
              <a:avLst/>
            </a:prstGeom>
            <a:solidFill>
              <a:srgbClr val="7CAD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500" b="0" strike="noStrike" spc="-1">
                  <a:solidFill>
                    <a:srgbClr val="000000"/>
                  </a:solidFill>
                  <a:latin typeface="맑은 고딕"/>
                </a:rPr>
                <a:t>subnets</a:t>
              </a:r>
              <a:endParaRPr lang="en-US" sz="500" b="0" strike="noStrike" spc="-1">
                <a:latin typeface="Arial"/>
              </a:endParaRPr>
            </a:p>
          </p:txBody>
        </p:sp>
        <p:sp>
          <p:nvSpPr>
            <p:cNvPr id="14" name="CustomShape 18"/>
            <p:cNvSpPr/>
            <p:nvPr/>
          </p:nvSpPr>
          <p:spPr>
            <a:xfrm>
              <a:off x="2148449" y="1738348"/>
              <a:ext cx="568127" cy="153983"/>
            </a:xfrm>
            <a:prstGeom prst="rect">
              <a:avLst/>
            </a:prstGeom>
            <a:solidFill>
              <a:srgbClr val="7CAD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500" b="0" strike="noStrike" spc="-1">
                  <a:solidFill>
                    <a:srgbClr val="000000"/>
                  </a:solidFill>
                  <a:latin typeface="맑은 고딕"/>
                </a:rPr>
                <a:t>Route Tables</a:t>
              </a:r>
              <a:endParaRPr lang="en-US" sz="500" b="0" strike="noStrike" spc="-1">
                <a:latin typeface="Arial"/>
              </a:endParaRPr>
            </a:p>
          </p:txBody>
        </p:sp>
        <p:sp>
          <p:nvSpPr>
            <p:cNvPr id="15" name="CustomShape 19"/>
            <p:cNvSpPr/>
            <p:nvPr/>
          </p:nvSpPr>
          <p:spPr>
            <a:xfrm>
              <a:off x="2751670" y="1738348"/>
              <a:ext cx="480145" cy="153983"/>
            </a:xfrm>
            <a:prstGeom prst="rect">
              <a:avLst/>
            </a:prstGeom>
            <a:solidFill>
              <a:srgbClr val="7CAD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500" b="0" strike="noStrike" spc="-1" dirty="0">
                  <a:solidFill>
                    <a:srgbClr val="000000"/>
                  </a:solidFill>
                  <a:latin typeface="맑은 고딕"/>
                </a:rPr>
                <a:t>Security </a:t>
              </a:r>
            </a:p>
            <a:p>
              <a:pPr algn="ctr">
                <a:lnSpc>
                  <a:spcPct val="100000"/>
                </a:lnSpc>
              </a:pPr>
              <a:r>
                <a:rPr lang="en-US" sz="500" b="0" strike="noStrike" spc="-1" dirty="0">
                  <a:solidFill>
                    <a:srgbClr val="000000"/>
                  </a:solidFill>
                  <a:latin typeface="맑은 고딕"/>
                </a:rPr>
                <a:t>Groups</a:t>
              </a:r>
              <a:endParaRPr lang="en-US" sz="500" b="0" strike="noStrike" spc="-1" dirty="0">
                <a:latin typeface="Arial"/>
              </a:endParaRPr>
            </a:p>
          </p:txBody>
        </p:sp>
        <p:sp>
          <p:nvSpPr>
            <p:cNvPr id="16" name="CustomShape 20"/>
            <p:cNvSpPr/>
            <p:nvPr/>
          </p:nvSpPr>
          <p:spPr>
            <a:xfrm>
              <a:off x="3266909" y="1738348"/>
              <a:ext cx="568960" cy="153983"/>
            </a:xfrm>
            <a:prstGeom prst="rect">
              <a:avLst/>
            </a:prstGeom>
            <a:solidFill>
              <a:srgbClr val="7CAD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500" b="0" strike="noStrike" spc="-1" dirty="0">
                  <a:solidFill>
                    <a:srgbClr val="000000"/>
                  </a:solidFill>
                  <a:latin typeface="맑은 고딕"/>
                </a:rPr>
                <a:t>Security </a:t>
              </a:r>
            </a:p>
            <a:p>
              <a:pPr algn="ctr">
                <a:lnSpc>
                  <a:spcPct val="100000"/>
                </a:lnSpc>
              </a:pPr>
              <a:r>
                <a:rPr lang="en-US" sz="500" b="0" strike="noStrike" spc="-1" dirty="0">
                  <a:solidFill>
                    <a:srgbClr val="000000"/>
                  </a:solidFill>
                  <a:latin typeface="맑은 고딕"/>
                </a:rPr>
                <a:t>Groups Rules</a:t>
              </a:r>
              <a:endParaRPr lang="en-US" sz="500" b="0" strike="noStrike" spc="-1" dirty="0">
                <a:latin typeface="Arial"/>
              </a:endParaRPr>
            </a:p>
          </p:txBody>
        </p:sp>
        <p:sp>
          <p:nvSpPr>
            <p:cNvPr id="17" name="CustomShape 21"/>
            <p:cNvSpPr/>
            <p:nvPr/>
          </p:nvSpPr>
          <p:spPr>
            <a:xfrm>
              <a:off x="3870961" y="1738348"/>
              <a:ext cx="461024" cy="153983"/>
            </a:xfrm>
            <a:prstGeom prst="rect">
              <a:avLst/>
            </a:prstGeom>
            <a:solidFill>
              <a:srgbClr val="7CAD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500" b="0" strike="noStrike" spc="-1" dirty="0">
                  <a:solidFill>
                    <a:srgbClr val="000000"/>
                  </a:solidFill>
                  <a:latin typeface="맑은 고딕"/>
                </a:rPr>
                <a:t>Load </a:t>
              </a:r>
            </a:p>
            <a:p>
              <a:pPr algn="ctr">
                <a:lnSpc>
                  <a:spcPct val="100000"/>
                </a:lnSpc>
              </a:pPr>
              <a:r>
                <a:rPr lang="en-US" sz="500" b="0" strike="noStrike" spc="-1" dirty="0">
                  <a:solidFill>
                    <a:srgbClr val="000000"/>
                  </a:solidFill>
                  <a:latin typeface="맑은 고딕"/>
                </a:rPr>
                <a:t>Balancers</a:t>
              </a:r>
              <a:endParaRPr lang="en-US" sz="500" b="0" strike="noStrike" spc="-1" dirty="0">
                <a:latin typeface="Arial"/>
              </a:endParaRPr>
            </a:p>
          </p:txBody>
        </p:sp>
      </p:grpSp>
      <p:sp>
        <p:nvSpPr>
          <p:cNvPr id="18" name="Rectangle 57">
            <a:extLst>
              <a:ext uri="{FF2B5EF4-FFF2-40B4-BE49-F238E27FC236}">
                <a16:creationId xmlns:a16="http://schemas.microsoft.com/office/drawing/2014/main" xmlns="" id="{686316C1-6236-0D40-BFA1-F4C6CBA8F4E0}"/>
              </a:ext>
            </a:extLst>
          </p:cNvPr>
          <p:cNvSpPr/>
          <p:nvPr/>
        </p:nvSpPr>
        <p:spPr>
          <a:xfrm>
            <a:off x="3816315" y="1386439"/>
            <a:ext cx="5064545" cy="653508"/>
          </a:xfrm>
          <a:prstGeom prst="rect">
            <a:avLst/>
          </a:prstGeom>
          <a:noFill/>
          <a:ln w="12700" cap="flat" cmpd="sng" algn="ctr">
            <a:solidFill>
              <a:srgbClr val="00B0F0"/>
            </a:solidFill>
            <a:prstDash val="dash"/>
            <a:miter lim="800000"/>
          </a:ln>
          <a:effectLst/>
        </p:spPr>
        <p:txBody>
          <a:bodyPr rot="0" spcFirstLastPara="0" vertOverflow="overflow" horzOverflow="overflow" vert="horz" wrap="square" lIns="338328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Public subnet</a:t>
            </a:r>
          </a:p>
        </p:txBody>
      </p:sp>
      <p:grpSp>
        <p:nvGrpSpPr>
          <p:cNvPr id="19" name="그룹 18"/>
          <p:cNvGrpSpPr/>
          <p:nvPr/>
        </p:nvGrpSpPr>
        <p:grpSpPr>
          <a:xfrm>
            <a:off x="3551805" y="433268"/>
            <a:ext cx="5559300" cy="4374952"/>
            <a:chOff x="3427244" y="303720"/>
            <a:chExt cx="5664127" cy="4695875"/>
          </a:xfrm>
        </p:grpSpPr>
        <p:sp>
          <p:nvSpPr>
            <p:cNvPr id="20" name="직사각형 19"/>
            <p:cNvSpPr/>
            <p:nvPr/>
          </p:nvSpPr>
          <p:spPr>
            <a:xfrm>
              <a:off x="3427244" y="305239"/>
              <a:ext cx="5664127" cy="4694356"/>
            </a:xfrm>
            <a:prstGeom prst="rect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>
                <a:noFill/>
              </a:endParaRPr>
            </a:p>
          </p:txBody>
        </p:sp>
        <p:pic>
          <p:nvPicPr>
            <p:cNvPr id="21" name="Graphic 11">
              <a:extLst>
                <a:ext uri="{FF2B5EF4-FFF2-40B4-BE49-F238E27FC236}">
                  <a16:creationId xmlns:a16="http://schemas.microsoft.com/office/drawing/2014/main" xmlns="" id="{CE52C9D7-11B0-9E41-AB16-2C9849C3EC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3427244" y="303720"/>
              <a:ext cx="275926" cy="275926"/>
            </a:xfrm>
            <a:prstGeom prst="rect">
              <a:avLst/>
            </a:prstGeom>
          </p:spPr>
        </p:pic>
      </p:grpSp>
      <p:sp>
        <p:nvSpPr>
          <p:cNvPr id="22" name="Rectangle 25">
            <a:extLst>
              <a:ext uri="{FF2B5EF4-FFF2-40B4-BE49-F238E27FC236}">
                <a16:creationId xmlns:a16="http://schemas.microsoft.com/office/drawing/2014/main" xmlns="" id="{92A0ABFB-D447-D349-9C47-3EE861DD0794}"/>
              </a:ext>
            </a:extLst>
          </p:cNvPr>
          <p:cNvSpPr/>
          <p:nvPr/>
        </p:nvSpPr>
        <p:spPr>
          <a:xfrm>
            <a:off x="3607434" y="751491"/>
            <a:ext cx="5457621" cy="3924711"/>
          </a:xfrm>
          <a:prstGeom prst="rect">
            <a:avLst/>
          </a:prstGeom>
          <a:noFill/>
          <a:ln w="12700" cap="flat" cmpd="sng" algn="ctr">
            <a:solidFill>
              <a:srgbClr val="1D8900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45720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 w="0"/>
                <a:solidFill>
                  <a:srgbClr val="1D89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VPC</a:t>
            </a:r>
          </a:p>
        </p:txBody>
      </p:sp>
      <p:pic>
        <p:nvPicPr>
          <p:cNvPr id="23" name="Graphic 66">
            <a:extLst>
              <a:ext uri="{FF2B5EF4-FFF2-40B4-BE49-F238E27FC236}">
                <a16:creationId xmlns:a16="http://schemas.microsoft.com/office/drawing/2014/main" xmlns="" id="{811370A0-DDEF-2649-86F1-55809DBD16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607434" y="750623"/>
            <a:ext cx="268460" cy="268460"/>
          </a:xfrm>
          <a:prstGeom prst="rect">
            <a:avLst/>
          </a:prstGeom>
        </p:spPr>
      </p:pic>
      <p:sp>
        <p:nvSpPr>
          <p:cNvPr id="24" name="Rectangle 32">
            <a:extLst>
              <a:ext uri="{FF2B5EF4-FFF2-40B4-BE49-F238E27FC236}">
                <a16:creationId xmlns:a16="http://schemas.microsoft.com/office/drawing/2014/main" xmlns="" id="{2BBBCCDD-1FC1-5745-81F7-77B80C06A4DB}"/>
              </a:ext>
            </a:extLst>
          </p:cNvPr>
          <p:cNvSpPr/>
          <p:nvPr/>
        </p:nvSpPr>
        <p:spPr>
          <a:xfrm>
            <a:off x="3699741" y="1069721"/>
            <a:ext cx="5306108" cy="3452498"/>
          </a:xfrm>
          <a:prstGeom prst="rect">
            <a:avLst/>
          </a:prstGeom>
          <a:noFill/>
          <a:ln w="127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700" dirty="0">
                <a:solidFill>
                  <a:schemeClr val="accent3"/>
                </a:solidFill>
              </a:rPr>
              <a:t>Availability Zone</a:t>
            </a:r>
          </a:p>
        </p:txBody>
      </p:sp>
      <p:pic>
        <p:nvPicPr>
          <p:cNvPr id="25" name="Graphic 58">
            <a:extLst>
              <a:ext uri="{FF2B5EF4-FFF2-40B4-BE49-F238E27FC236}">
                <a16:creationId xmlns:a16="http://schemas.microsoft.com/office/drawing/2014/main" xmlns="" id="{FDBF526C-3DAB-6641-B164-976DEAB7D7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815718" y="1386438"/>
            <a:ext cx="223963" cy="224651"/>
          </a:xfrm>
          <a:prstGeom prst="rect">
            <a:avLst/>
          </a:prstGeom>
        </p:spPr>
      </p:pic>
      <p:sp>
        <p:nvSpPr>
          <p:cNvPr id="26" name="Rectangle 57">
            <a:extLst>
              <a:ext uri="{FF2B5EF4-FFF2-40B4-BE49-F238E27FC236}">
                <a16:creationId xmlns:a16="http://schemas.microsoft.com/office/drawing/2014/main" xmlns="" id="{686316C1-6236-0D40-BFA1-F4C6CBA8F4E0}"/>
              </a:ext>
            </a:extLst>
          </p:cNvPr>
          <p:cNvSpPr/>
          <p:nvPr/>
        </p:nvSpPr>
        <p:spPr>
          <a:xfrm>
            <a:off x="3822624" y="2162692"/>
            <a:ext cx="2393977" cy="2260399"/>
          </a:xfrm>
          <a:prstGeom prst="rect">
            <a:avLst/>
          </a:prstGeom>
          <a:noFill/>
          <a:ln w="12700" cap="flat" cmpd="sng" algn="ctr">
            <a:solidFill>
              <a:srgbClr val="7030A0"/>
            </a:solidFill>
            <a:prstDash val="dash"/>
            <a:miter lim="800000"/>
          </a:ln>
          <a:effectLst/>
        </p:spPr>
        <p:txBody>
          <a:bodyPr rot="0" spcFirstLastPara="0" vertOverflow="overflow" horzOverflow="overflow" vert="horz" wrap="square" lIns="338328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Private subnet (PRD)</a:t>
            </a:r>
          </a:p>
        </p:txBody>
      </p:sp>
      <p:pic>
        <p:nvPicPr>
          <p:cNvPr id="27" name="Graphic 58">
            <a:extLst>
              <a:ext uri="{FF2B5EF4-FFF2-40B4-BE49-F238E27FC236}">
                <a16:creationId xmlns:a16="http://schemas.microsoft.com/office/drawing/2014/main" xmlns="" id="{FDBF526C-3DAB-6641-B164-976DEAB7D7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815717" y="2159653"/>
            <a:ext cx="204989" cy="2056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90C1CC4-DFE6-0445-BD1C-DB610E1A07F5}"/>
              </a:ext>
            </a:extLst>
          </p:cNvPr>
          <p:cNvSpPr txBox="1"/>
          <p:nvPr/>
        </p:nvSpPr>
        <p:spPr>
          <a:xfrm>
            <a:off x="6588366" y="1508698"/>
            <a:ext cx="9422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Load Balancer</a:t>
            </a:r>
          </a:p>
        </p:txBody>
      </p:sp>
      <p:pic>
        <p:nvPicPr>
          <p:cNvPr id="29" name="Graphic 16">
            <a:extLst>
              <a:ext uri="{FF2B5EF4-FFF2-40B4-BE49-F238E27FC236}">
                <a16:creationId xmlns:a16="http://schemas.microsoft.com/office/drawing/2014/main" xmlns="" id="{AFF3E384-5323-E34C-B993-B479908078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6396968" y="1467690"/>
            <a:ext cx="286798" cy="28679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F90C1CC4-DFE6-0445-BD1C-DB610E1A07F5}"/>
              </a:ext>
            </a:extLst>
          </p:cNvPr>
          <p:cNvSpPr txBox="1"/>
          <p:nvPr/>
        </p:nvSpPr>
        <p:spPr>
          <a:xfrm>
            <a:off x="3955821" y="4201496"/>
            <a:ext cx="10290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k8s worker node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E719BE9B-0FAB-4C44-B5A7-2590166AA18E}"/>
              </a:ext>
            </a:extLst>
          </p:cNvPr>
          <p:cNvSpPr txBox="1"/>
          <p:nvPr/>
        </p:nvSpPr>
        <p:spPr>
          <a:xfrm>
            <a:off x="6534017" y="424974"/>
            <a:ext cx="11153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Internet gateway</a:t>
            </a:r>
          </a:p>
        </p:txBody>
      </p:sp>
      <p:pic>
        <p:nvPicPr>
          <p:cNvPr id="32" name="Graphic 64">
            <a:extLst>
              <a:ext uri="{FF2B5EF4-FFF2-40B4-BE49-F238E27FC236}">
                <a16:creationId xmlns:a16="http://schemas.microsoft.com/office/drawing/2014/main" xmlns="" id="{A32B1048-4801-9440-A1AC-D047A41463C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6391835" y="278969"/>
            <a:ext cx="297064" cy="297064"/>
          </a:xfrm>
          <a:prstGeom prst="rect">
            <a:avLst/>
          </a:prstGeom>
        </p:spPr>
      </p:pic>
      <p:cxnSp>
        <p:nvCxnSpPr>
          <p:cNvPr id="33" name="꺾인 연결선 32"/>
          <p:cNvCxnSpPr>
            <a:stCxn id="43" idx="0"/>
            <a:endCxn id="100" idx="2"/>
          </p:cNvCxnSpPr>
          <p:nvPr/>
        </p:nvCxnSpPr>
        <p:spPr>
          <a:xfrm rot="5400000" flipH="1" flipV="1">
            <a:off x="4770516" y="1359624"/>
            <a:ext cx="916657" cy="1798392"/>
          </a:xfrm>
          <a:prstGeom prst="bentConnector3">
            <a:avLst>
              <a:gd name="adj1" fmla="val 34211"/>
            </a:avLst>
          </a:prstGeom>
          <a:ln w="9525">
            <a:prstDash val="dash"/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그룹 33"/>
          <p:cNvGrpSpPr/>
          <p:nvPr/>
        </p:nvGrpSpPr>
        <p:grpSpPr>
          <a:xfrm>
            <a:off x="1316221" y="2293362"/>
            <a:ext cx="728067" cy="359570"/>
            <a:chOff x="1292206" y="2217162"/>
            <a:chExt cx="728067" cy="359570"/>
          </a:xfrm>
        </p:grpSpPr>
        <p:pic>
          <p:nvPicPr>
            <p:cNvPr id="35" name="Picture 14"/>
            <p:cNvPicPr>
              <a:picLocks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206" y="2217162"/>
              <a:ext cx="728067" cy="359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Box 35"/>
            <p:cNvSpPr txBox="1"/>
            <p:nvPr/>
          </p:nvSpPr>
          <p:spPr>
            <a:xfrm>
              <a:off x="1343027" y="2264447"/>
              <a:ext cx="63671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/>
                <a:t>internet</a:t>
              </a:r>
              <a:endParaRPr lang="ko-KR" altLang="en-US" sz="1000" dirty="0"/>
            </a:p>
          </p:txBody>
        </p:sp>
      </p:grpSp>
      <p:grpSp>
        <p:nvGrpSpPr>
          <p:cNvPr id="37" name="그룹 36"/>
          <p:cNvGrpSpPr/>
          <p:nvPr/>
        </p:nvGrpSpPr>
        <p:grpSpPr>
          <a:xfrm>
            <a:off x="3933956" y="2717148"/>
            <a:ext cx="942264" cy="814587"/>
            <a:chOff x="3881332" y="2640948"/>
            <a:chExt cx="942264" cy="814587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F90C1CC4-DFE6-0445-BD1C-DB610E1A07F5}"/>
                </a:ext>
              </a:extLst>
            </p:cNvPr>
            <p:cNvSpPr txBox="1"/>
            <p:nvPr/>
          </p:nvSpPr>
          <p:spPr>
            <a:xfrm>
              <a:off x="3881332" y="3240091"/>
              <a:ext cx="94226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k8s master</a:t>
              </a:r>
            </a:p>
          </p:txBody>
        </p:sp>
        <p:grpSp>
          <p:nvGrpSpPr>
            <p:cNvPr id="39" name="그룹 38"/>
            <p:cNvGrpSpPr/>
            <p:nvPr/>
          </p:nvGrpSpPr>
          <p:grpSpPr>
            <a:xfrm>
              <a:off x="4066835" y="2640948"/>
              <a:ext cx="561081" cy="598359"/>
              <a:chOff x="2547267" y="2135413"/>
              <a:chExt cx="561081" cy="598359"/>
            </a:xfrm>
          </p:grpSpPr>
          <p:sp>
            <p:nvSpPr>
              <p:cNvPr id="40" name="직사각형 39"/>
              <p:cNvSpPr/>
              <p:nvPr/>
            </p:nvSpPr>
            <p:spPr>
              <a:xfrm>
                <a:off x="2687970" y="2280615"/>
                <a:ext cx="420378" cy="45315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noFill/>
                </a:endParaRPr>
              </a:p>
            </p:txBody>
          </p:sp>
          <p:sp>
            <p:nvSpPr>
              <p:cNvPr id="41" name="직사각형 40"/>
              <p:cNvSpPr/>
              <p:nvPr/>
            </p:nvSpPr>
            <p:spPr>
              <a:xfrm>
                <a:off x="2616753" y="2208014"/>
                <a:ext cx="420378" cy="45315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noFill/>
                </a:endParaRPr>
              </a:p>
            </p:txBody>
          </p:sp>
          <p:grpSp>
            <p:nvGrpSpPr>
              <p:cNvPr id="42" name="그룹 41"/>
              <p:cNvGrpSpPr/>
              <p:nvPr/>
            </p:nvGrpSpPr>
            <p:grpSpPr>
              <a:xfrm>
                <a:off x="2547267" y="2135413"/>
                <a:ext cx="420378" cy="453157"/>
                <a:chOff x="4263903" y="2685290"/>
                <a:chExt cx="420378" cy="453157"/>
              </a:xfrm>
            </p:grpSpPr>
            <p:sp>
              <p:nvSpPr>
                <p:cNvPr id="43" name="직사각형 42"/>
                <p:cNvSpPr/>
                <p:nvPr/>
              </p:nvSpPr>
              <p:spPr>
                <a:xfrm>
                  <a:off x="4263903" y="2685290"/>
                  <a:ext cx="420378" cy="453157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noFill/>
                  </a:endParaRPr>
                </a:p>
              </p:txBody>
            </p:sp>
            <p:pic>
              <p:nvPicPr>
                <p:cNvPr id="44" name="Picture 6" descr="k8s iconì ëí ì´ë¯¸ì§ ê²ìê²°ê³¼"/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87975" y="2721192"/>
                  <a:ext cx="372234" cy="36154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grpSp>
        <p:nvGrpSpPr>
          <p:cNvPr id="45" name="그룹 44"/>
          <p:cNvGrpSpPr/>
          <p:nvPr/>
        </p:nvGrpSpPr>
        <p:grpSpPr>
          <a:xfrm>
            <a:off x="4124547" y="3606278"/>
            <a:ext cx="561081" cy="598359"/>
            <a:chOff x="2547267" y="2135413"/>
            <a:chExt cx="561081" cy="598359"/>
          </a:xfrm>
        </p:grpSpPr>
        <p:sp>
          <p:nvSpPr>
            <p:cNvPr id="46" name="직사각형 45"/>
            <p:cNvSpPr/>
            <p:nvPr/>
          </p:nvSpPr>
          <p:spPr>
            <a:xfrm>
              <a:off x="2687970" y="2280615"/>
              <a:ext cx="420378" cy="45315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noFill/>
              </a:endParaRPr>
            </a:p>
          </p:txBody>
        </p:sp>
        <p:sp>
          <p:nvSpPr>
            <p:cNvPr id="47" name="직사각형 46"/>
            <p:cNvSpPr/>
            <p:nvPr/>
          </p:nvSpPr>
          <p:spPr>
            <a:xfrm>
              <a:off x="2616753" y="2208014"/>
              <a:ext cx="420378" cy="45315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noFill/>
              </a:endParaRPr>
            </a:p>
          </p:txBody>
        </p:sp>
        <p:grpSp>
          <p:nvGrpSpPr>
            <p:cNvPr id="48" name="그룹 47"/>
            <p:cNvGrpSpPr/>
            <p:nvPr/>
          </p:nvGrpSpPr>
          <p:grpSpPr>
            <a:xfrm>
              <a:off x="2547267" y="2135413"/>
              <a:ext cx="420378" cy="453157"/>
              <a:chOff x="4263903" y="2685290"/>
              <a:chExt cx="420378" cy="453157"/>
            </a:xfrm>
          </p:grpSpPr>
          <p:sp>
            <p:nvSpPr>
              <p:cNvPr id="49" name="직사각형 48"/>
              <p:cNvSpPr/>
              <p:nvPr/>
            </p:nvSpPr>
            <p:spPr>
              <a:xfrm>
                <a:off x="4263903" y="2685290"/>
                <a:ext cx="420378" cy="45315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noFill/>
                </a:endParaRPr>
              </a:p>
            </p:txBody>
          </p:sp>
          <p:pic>
            <p:nvPicPr>
              <p:cNvPr id="50" name="Picture 6" descr="k8s iconì ëí ì´ë¯¸ì§ ê²ìê²°ê³¼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7975" y="2721192"/>
                <a:ext cx="372234" cy="3615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53" name="그룹 52"/>
          <p:cNvGrpSpPr/>
          <p:nvPr/>
        </p:nvGrpSpPr>
        <p:grpSpPr>
          <a:xfrm>
            <a:off x="5533978" y="2721821"/>
            <a:ext cx="420378" cy="453157"/>
            <a:chOff x="2665704" y="1737168"/>
            <a:chExt cx="420378" cy="453157"/>
          </a:xfrm>
        </p:grpSpPr>
        <p:sp>
          <p:nvSpPr>
            <p:cNvPr id="54" name="직사각형 53"/>
            <p:cNvSpPr/>
            <p:nvPr/>
          </p:nvSpPr>
          <p:spPr>
            <a:xfrm>
              <a:off x="2665704" y="1737168"/>
              <a:ext cx="420378" cy="45315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noFill/>
              </a:endParaRPr>
            </a:p>
          </p:txBody>
        </p:sp>
        <p:pic>
          <p:nvPicPr>
            <p:cNvPr id="55" name="그림 54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674900" y="1747392"/>
              <a:ext cx="396300" cy="436355"/>
            </a:xfrm>
            <a:prstGeom prst="rect">
              <a:avLst/>
            </a:prstGeom>
          </p:spPr>
        </p:pic>
      </p:grpSp>
      <p:grpSp>
        <p:nvGrpSpPr>
          <p:cNvPr id="56" name="그룹 55"/>
          <p:cNvGrpSpPr/>
          <p:nvPr/>
        </p:nvGrpSpPr>
        <p:grpSpPr>
          <a:xfrm>
            <a:off x="4864125" y="2723287"/>
            <a:ext cx="420378" cy="453157"/>
            <a:chOff x="4811501" y="2647087"/>
            <a:chExt cx="420378" cy="453157"/>
          </a:xfrm>
        </p:grpSpPr>
        <p:sp>
          <p:nvSpPr>
            <p:cNvPr id="57" name="직사각형 56"/>
            <p:cNvSpPr/>
            <p:nvPr/>
          </p:nvSpPr>
          <p:spPr>
            <a:xfrm>
              <a:off x="4811501" y="2647087"/>
              <a:ext cx="420378" cy="45315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noFill/>
              </a:endParaRPr>
            </a:p>
          </p:txBody>
        </p:sp>
        <p:pic>
          <p:nvPicPr>
            <p:cNvPr id="58" name="그림 57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819562" y="2657263"/>
              <a:ext cx="405433" cy="432212"/>
            </a:xfrm>
            <a:prstGeom prst="rect">
              <a:avLst/>
            </a:prstGeom>
          </p:spPr>
        </p:pic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90C1CC4-DFE6-0445-BD1C-DB610E1A07F5}"/>
              </a:ext>
            </a:extLst>
          </p:cNvPr>
          <p:cNvSpPr txBox="1"/>
          <p:nvPr/>
        </p:nvSpPr>
        <p:spPr>
          <a:xfrm>
            <a:off x="4600910" y="3203373"/>
            <a:ext cx="942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Bosh</a:t>
            </a:r>
          </a:p>
          <a:p>
            <a:pPr algn="ctr"/>
            <a:r>
              <a:rPr lang="en-US" sz="800" dirty="0"/>
              <a:t>Director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F90C1CC4-DFE6-0445-BD1C-DB610E1A07F5}"/>
              </a:ext>
            </a:extLst>
          </p:cNvPr>
          <p:cNvSpPr txBox="1"/>
          <p:nvPr/>
        </p:nvSpPr>
        <p:spPr>
          <a:xfrm>
            <a:off x="5242848" y="3187093"/>
            <a:ext cx="9422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err="1"/>
              <a:t>Bxm</a:t>
            </a:r>
            <a:r>
              <a:rPr lang="en-US" sz="800" dirty="0"/>
              <a:t> server</a:t>
            </a:r>
          </a:p>
        </p:txBody>
      </p:sp>
      <p:cxnSp>
        <p:nvCxnSpPr>
          <p:cNvPr id="61" name="꺾인 연결선 60"/>
          <p:cNvCxnSpPr>
            <a:stCxn id="43" idx="0"/>
            <a:endCxn id="54" idx="0"/>
          </p:cNvCxnSpPr>
          <p:nvPr/>
        </p:nvCxnSpPr>
        <p:spPr>
          <a:xfrm rot="16200000" flipH="1">
            <a:off x="5034570" y="2012225"/>
            <a:ext cx="4673" cy="1414519"/>
          </a:xfrm>
          <a:prstGeom prst="bentConnector3">
            <a:avLst>
              <a:gd name="adj1" fmla="val -3865739"/>
            </a:avLst>
          </a:prstGeom>
          <a:ln w="9525">
            <a:prstDash val="solid"/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ectangle 57">
            <a:extLst>
              <a:ext uri="{FF2B5EF4-FFF2-40B4-BE49-F238E27FC236}">
                <a16:creationId xmlns:a16="http://schemas.microsoft.com/office/drawing/2014/main" xmlns="" id="{686316C1-6236-0D40-BFA1-F4C6CBA8F4E0}"/>
              </a:ext>
            </a:extLst>
          </p:cNvPr>
          <p:cNvSpPr/>
          <p:nvPr/>
        </p:nvSpPr>
        <p:spPr>
          <a:xfrm>
            <a:off x="6270564" y="2156541"/>
            <a:ext cx="1291070" cy="2260399"/>
          </a:xfrm>
          <a:prstGeom prst="rect">
            <a:avLst/>
          </a:prstGeom>
          <a:noFill/>
          <a:ln w="12700" cap="flat" cmpd="sng" algn="ctr">
            <a:solidFill>
              <a:srgbClr val="7030A0"/>
            </a:solidFill>
            <a:prstDash val="dash"/>
            <a:miter lim="800000"/>
          </a:ln>
          <a:effectLst/>
        </p:spPr>
        <p:txBody>
          <a:bodyPr rot="0" spcFirstLastPara="0" vertOverflow="overflow" horzOverflow="overflow" vert="horz" wrap="square" lIns="338328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Private subnet(STG)</a:t>
            </a:r>
          </a:p>
        </p:txBody>
      </p:sp>
      <p:grpSp>
        <p:nvGrpSpPr>
          <p:cNvPr id="63" name="그룹 62"/>
          <p:cNvGrpSpPr/>
          <p:nvPr/>
        </p:nvGrpSpPr>
        <p:grpSpPr>
          <a:xfrm>
            <a:off x="6384908" y="2717147"/>
            <a:ext cx="1050924" cy="1571023"/>
            <a:chOff x="6332284" y="2640947"/>
            <a:chExt cx="1050924" cy="1571023"/>
          </a:xfrm>
        </p:grpSpPr>
        <p:grpSp>
          <p:nvGrpSpPr>
            <p:cNvPr id="64" name="그룹 63"/>
            <p:cNvGrpSpPr/>
            <p:nvPr/>
          </p:nvGrpSpPr>
          <p:grpSpPr>
            <a:xfrm>
              <a:off x="6586496" y="2640947"/>
              <a:ext cx="420378" cy="453157"/>
              <a:chOff x="4263903" y="2685290"/>
              <a:chExt cx="420378" cy="453157"/>
            </a:xfrm>
          </p:grpSpPr>
          <p:sp>
            <p:nvSpPr>
              <p:cNvPr id="70" name="직사각형 69"/>
              <p:cNvSpPr/>
              <p:nvPr/>
            </p:nvSpPr>
            <p:spPr>
              <a:xfrm>
                <a:off x="4263903" y="2685290"/>
                <a:ext cx="420378" cy="45315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noFill/>
                </a:endParaRPr>
              </a:p>
            </p:txBody>
          </p:sp>
          <p:pic>
            <p:nvPicPr>
              <p:cNvPr id="71" name="Picture 6" descr="k8s iconì ëí ì´ë¯¸ì§ ê²ìê²°ê³¼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7975" y="2721192"/>
                <a:ext cx="372234" cy="3615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5" name="그룹 64"/>
            <p:cNvGrpSpPr/>
            <p:nvPr/>
          </p:nvGrpSpPr>
          <p:grpSpPr>
            <a:xfrm>
              <a:off x="6591584" y="3530077"/>
              <a:ext cx="420378" cy="453157"/>
              <a:chOff x="4263903" y="2685290"/>
              <a:chExt cx="420378" cy="453157"/>
            </a:xfrm>
          </p:grpSpPr>
          <p:sp>
            <p:nvSpPr>
              <p:cNvPr id="68" name="직사각형 67"/>
              <p:cNvSpPr/>
              <p:nvPr/>
            </p:nvSpPr>
            <p:spPr>
              <a:xfrm>
                <a:off x="4263903" y="2685290"/>
                <a:ext cx="420378" cy="45315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noFill/>
                </a:endParaRPr>
              </a:p>
            </p:txBody>
          </p:sp>
          <p:pic>
            <p:nvPicPr>
              <p:cNvPr id="69" name="Picture 6" descr="k8s iconì ëí ì´ë¯¸ì§ ê²ìê²°ê³¼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7975" y="2721192"/>
                <a:ext cx="372234" cy="3615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F90C1CC4-DFE6-0445-BD1C-DB610E1A07F5}"/>
                </a:ext>
              </a:extLst>
            </p:cNvPr>
            <p:cNvSpPr txBox="1"/>
            <p:nvPr/>
          </p:nvSpPr>
          <p:spPr>
            <a:xfrm>
              <a:off x="6332284" y="3101951"/>
              <a:ext cx="94226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k8s master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F90C1CC4-DFE6-0445-BD1C-DB610E1A07F5}"/>
                </a:ext>
              </a:extLst>
            </p:cNvPr>
            <p:cNvSpPr txBox="1"/>
            <p:nvPr/>
          </p:nvSpPr>
          <p:spPr>
            <a:xfrm>
              <a:off x="6354149" y="3996526"/>
              <a:ext cx="102905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k8s worker node</a:t>
              </a:r>
            </a:p>
          </p:txBody>
        </p:sp>
      </p:grpSp>
      <p:sp>
        <p:nvSpPr>
          <p:cNvPr id="72" name="Rectangle 57">
            <a:extLst>
              <a:ext uri="{FF2B5EF4-FFF2-40B4-BE49-F238E27FC236}">
                <a16:creationId xmlns:a16="http://schemas.microsoft.com/office/drawing/2014/main" xmlns="" id="{686316C1-6236-0D40-BFA1-F4C6CBA8F4E0}"/>
              </a:ext>
            </a:extLst>
          </p:cNvPr>
          <p:cNvSpPr/>
          <p:nvPr/>
        </p:nvSpPr>
        <p:spPr>
          <a:xfrm>
            <a:off x="7612953" y="2156541"/>
            <a:ext cx="1267907" cy="2260399"/>
          </a:xfrm>
          <a:prstGeom prst="rect">
            <a:avLst/>
          </a:prstGeom>
          <a:noFill/>
          <a:ln w="12700" cap="flat" cmpd="sng" algn="ctr">
            <a:solidFill>
              <a:srgbClr val="7030A0"/>
            </a:solidFill>
            <a:prstDash val="dash"/>
            <a:miter lim="800000"/>
          </a:ln>
          <a:effectLst/>
        </p:spPr>
        <p:txBody>
          <a:bodyPr rot="0" spcFirstLastPara="0" vertOverflow="overflow" horzOverflow="overflow" vert="horz" wrap="square" lIns="338328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Private subnet(DEV)</a:t>
            </a:r>
          </a:p>
        </p:txBody>
      </p:sp>
      <p:grpSp>
        <p:nvGrpSpPr>
          <p:cNvPr id="73" name="그룹 72"/>
          <p:cNvGrpSpPr/>
          <p:nvPr/>
        </p:nvGrpSpPr>
        <p:grpSpPr>
          <a:xfrm>
            <a:off x="7727297" y="2717147"/>
            <a:ext cx="1050924" cy="1571023"/>
            <a:chOff x="7674673" y="2640947"/>
            <a:chExt cx="1050924" cy="1571023"/>
          </a:xfrm>
        </p:grpSpPr>
        <p:grpSp>
          <p:nvGrpSpPr>
            <p:cNvPr id="74" name="그룹 73"/>
            <p:cNvGrpSpPr/>
            <p:nvPr/>
          </p:nvGrpSpPr>
          <p:grpSpPr>
            <a:xfrm>
              <a:off x="7928885" y="2640947"/>
              <a:ext cx="420378" cy="453157"/>
              <a:chOff x="4263903" y="2685290"/>
              <a:chExt cx="420378" cy="453157"/>
            </a:xfrm>
          </p:grpSpPr>
          <p:sp>
            <p:nvSpPr>
              <p:cNvPr id="81" name="직사각형 80"/>
              <p:cNvSpPr/>
              <p:nvPr/>
            </p:nvSpPr>
            <p:spPr>
              <a:xfrm>
                <a:off x="4263903" y="2685290"/>
                <a:ext cx="420378" cy="45315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noFill/>
                </a:endParaRPr>
              </a:p>
            </p:txBody>
          </p:sp>
          <p:pic>
            <p:nvPicPr>
              <p:cNvPr id="82" name="Picture 6" descr="k8s iconì ëí ì´ë¯¸ì§ ê²ìê²°ê³¼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7975" y="2721192"/>
                <a:ext cx="372234" cy="3615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5" name="그룹 74"/>
            <p:cNvGrpSpPr/>
            <p:nvPr/>
          </p:nvGrpSpPr>
          <p:grpSpPr>
            <a:xfrm>
              <a:off x="7933973" y="3530077"/>
              <a:ext cx="420378" cy="453157"/>
              <a:chOff x="4263903" y="2685290"/>
              <a:chExt cx="420378" cy="453157"/>
            </a:xfrm>
          </p:grpSpPr>
          <p:sp>
            <p:nvSpPr>
              <p:cNvPr id="79" name="직사각형 78"/>
              <p:cNvSpPr/>
              <p:nvPr/>
            </p:nvSpPr>
            <p:spPr>
              <a:xfrm>
                <a:off x="4263903" y="2685290"/>
                <a:ext cx="420378" cy="45315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noFill/>
                </a:endParaRPr>
              </a:p>
            </p:txBody>
          </p:sp>
          <p:pic>
            <p:nvPicPr>
              <p:cNvPr id="80" name="Picture 6" descr="k8s iconì ëí ì´ë¯¸ì§ ê²ìê²°ê³¼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7975" y="2721192"/>
                <a:ext cx="372234" cy="3615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xmlns="" id="{F90C1CC4-DFE6-0445-BD1C-DB610E1A07F5}"/>
                </a:ext>
              </a:extLst>
            </p:cNvPr>
            <p:cNvSpPr txBox="1"/>
            <p:nvPr/>
          </p:nvSpPr>
          <p:spPr>
            <a:xfrm>
              <a:off x="7674673" y="3101951"/>
              <a:ext cx="94226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k8s master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xmlns="" id="{F90C1CC4-DFE6-0445-BD1C-DB610E1A07F5}"/>
                </a:ext>
              </a:extLst>
            </p:cNvPr>
            <p:cNvSpPr txBox="1"/>
            <p:nvPr/>
          </p:nvSpPr>
          <p:spPr>
            <a:xfrm>
              <a:off x="7696538" y="3996526"/>
              <a:ext cx="102905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k8s worker node</a:t>
              </a:r>
            </a:p>
          </p:txBody>
        </p:sp>
      </p:grpSp>
      <p:cxnSp>
        <p:nvCxnSpPr>
          <p:cNvPr id="83" name="꺾인 연결선 82"/>
          <p:cNvCxnSpPr>
            <a:stCxn id="70" idx="0"/>
            <a:endCxn id="100" idx="2"/>
          </p:cNvCxnSpPr>
          <p:nvPr/>
        </p:nvCxnSpPr>
        <p:spPr>
          <a:xfrm rot="16200000" flipV="1">
            <a:off x="6030347" y="1898184"/>
            <a:ext cx="916656" cy="721269"/>
          </a:xfrm>
          <a:prstGeom prst="bentConnector3">
            <a:avLst>
              <a:gd name="adj1" fmla="val 34929"/>
            </a:avLst>
          </a:prstGeom>
          <a:ln w="9525">
            <a:prstDash val="dash"/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꺾인 연결선 83"/>
          <p:cNvCxnSpPr>
            <a:stCxn id="81" idx="0"/>
            <a:endCxn id="100" idx="2"/>
          </p:cNvCxnSpPr>
          <p:nvPr/>
        </p:nvCxnSpPr>
        <p:spPr>
          <a:xfrm rot="16200000" flipV="1">
            <a:off x="6701541" y="1226990"/>
            <a:ext cx="916656" cy="2063658"/>
          </a:xfrm>
          <a:prstGeom prst="bentConnector3">
            <a:avLst>
              <a:gd name="adj1" fmla="val 34929"/>
            </a:avLst>
          </a:prstGeom>
          <a:ln w="9525">
            <a:prstDash val="dash"/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꺾인 연결선 84"/>
          <p:cNvCxnSpPr>
            <a:stCxn id="58" idx="0"/>
            <a:endCxn id="70" idx="0"/>
          </p:cNvCxnSpPr>
          <p:nvPr/>
        </p:nvCxnSpPr>
        <p:spPr>
          <a:xfrm rot="5400000" flipH="1" flipV="1">
            <a:off x="5953265" y="1838164"/>
            <a:ext cx="17061" cy="1775028"/>
          </a:xfrm>
          <a:prstGeom prst="bentConnector3">
            <a:avLst>
              <a:gd name="adj1" fmla="val 1169978"/>
            </a:avLst>
          </a:prstGeom>
          <a:ln w="9525">
            <a:prstDash val="solid"/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꺾인 연결선 85"/>
          <p:cNvCxnSpPr>
            <a:stCxn id="54" idx="0"/>
            <a:endCxn id="81" idx="0"/>
          </p:cNvCxnSpPr>
          <p:nvPr/>
        </p:nvCxnSpPr>
        <p:spPr>
          <a:xfrm rot="5400000" flipH="1" flipV="1">
            <a:off x="6965595" y="1495719"/>
            <a:ext cx="4674" cy="2447531"/>
          </a:xfrm>
          <a:prstGeom prst="bentConnector3">
            <a:avLst>
              <a:gd name="adj1" fmla="val 3864827"/>
            </a:avLst>
          </a:prstGeom>
          <a:ln w="9525">
            <a:prstDash val="solid"/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꺾인 연결선 86"/>
          <p:cNvCxnSpPr>
            <a:stCxn id="49" idx="1"/>
            <a:endCxn id="43" idx="1"/>
          </p:cNvCxnSpPr>
          <p:nvPr/>
        </p:nvCxnSpPr>
        <p:spPr>
          <a:xfrm rot="10800000">
            <a:off x="4119459" y="2943727"/>
            <a:ext cx="5088" cy="889130"/>
          </a:xfrm>
          <a:prstGeom prst="bentConnector3">
            <a:avLst>
              <a:gd name="adj1" fmla="val 4592925"/>
            </a:avLst>
          </a:prstGeom>
          <a:ln w="9525">
            <a:prstDash val="solid"/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꺾인 연결선 87"/>
          <p:cNvCxnSpPr>
            <a:stCxn id="68" idx="1"/>
            <a:endCxn id="70" idx="1"/>
          </p:cNvCxnSpPr>
          <p:nvPr/>
        </p:nvCxnSpPr>
        <p:spPr>
          <a:xfrm rot="10800000">
            <a:off x="6639120" y="2943726"/>
            <a:ext cx="5088" cy="889130"/>
          </a:xfrm>
          <a:prstGeom prst="bentConnector3">
            <a:avLst>
              <a:gd name="adj1" fmla="val 4592925"/>
            </a:avLst>
          </a:prstGeom>
          <a:ln w="9525">
            <a:prstDash val="solid"/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꺾인 연결선 88"/>
          <p:cNvCxnSpPr>
            <a:stCxn id="79" idx="1"/>
            <a:endCxn id="81" idx="1"/>
          </p:cNvCxnSpPr>
          <p:nvPr/>
        </p:nvCxnSpPr>
        <p:spPr>
          <a:xfrm rot="10800000">
            <a:off x="7981509" y="2943726"/>
            <a:ext cx="5088" cy="889130"/>
          </a:xfrm>
          <a:prstGeom prst="bentConnector3">
            <a:avLst>
              <a:gd name="adj1" fmla="val 4592925"/>
            </a:avLst>
          </a:prstGeom>
          <a:ln w="9525">
            <a:prstDash val="solid"/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꺾인 연결선 89"/>
          <p:cNvCxnSpPr>
            <a:stCxn id="49" idx="1"/>
            <a:endCxn id="29" idx="2"/>
          </p:cNvCxnSpPr>
          <p:nvPr/>
        </p:nvCxnSpPr>
        <p:spPr>
          <a:xfrm rot="10800000" flipH="1">
            <a:off x="4124547" y="1754489"/>
            <a:ext cx="2415820" cy="2078369"/>
          </a:xfrm>
          <a:prstGeom prst="bentConnector4">
            <a:avLst>
              <a:gd name="adj1" fmla="val -3542"/>
              <a:gd name="adj2" fmla="val 93691"/>
            </a:avLst>
          </a:prstGeom>
          <a:ln w="28575">
            <a:solidFill>
              <a:srgbClr val="FFC000"/>
            </a:solidFill>
            <a:prstDash val="dash"/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꺾인 연결선 90"/>
          <p:cNvCxnSpPr>
            <a:stCxn id="68" idx="1"/>
            <a:endCxn id="29" idx="2"/>
          </p:cNvCxnSpPr>
          <p:nvPr/>
        </p:nvCxnSpPr>
        <p:spPr>
          <a:xfrm rot="10800000">
            <a:off x="6540368" y="1754488"/>
            <a:ext cx="103841" cy="2078368"/>
          </a:xfrm>
          <a:prstGeom prst="bentConnector2">
            <a:avLst/>
          </a:prstGeom>
          <a:ln w="28575">
            <a:solidFill>
              <a:srgbClr val="FFC000"/>
            </a:solidFill>
            <a:prstDash val="dash"/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꺾인 연결선 91"/>
          <p:cNvCxnSpPr>
            <a:stCxn id="80" idx="3"/>
            <a:endCxn id="29" idx="2"/>
          </p:cNvCxnSpPr>
          <p:nvPr/>
        </p:nvCxnSpPr>
        <p:spPr>
          <a:xfrm flipH="1" flipV="1">
            <a:off x="6540367" y="1754488"/>
            <a:ext cx="1842536" cy="2068465"/>
          </a:xfrm>
          <a:prstGeom prst="bentConnector4">
            <a:avLst>
              <a:gd name="adj1" fmla="val -12407"/>
              <a:gd name="adj2" fmla="val 93817"/>
            </a:avLst>
          </a:prstGeom>
          <a:ln w="28575">
            <a:solidFill>
              <a:srgbClr val="FFC000"/>
            </a:solidFill>
            <a:prstDash val="dash"/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꺾인 연결선 92"/>
          <p:cNvCxnSpPr>
            <a:stCxn id="29" idx="0"/>
            <a:endCxn id="32" idx="2"/>
          </p:cNvCxnSpPr>
          <p:nvPr/>
        </p:nvCxnSpPr>
        <p:spPr>
          <a:xfrm rot="5400000" flipH="1" flipV="1">
            <a:off x="6094539" y="1021862"/>
            <a:ext cx="891657" cy="12700"/>
          </a:xfrm>
          <a:prstGeom prst="bentConnector3">
            <a:avLst>
              <a:gd name="adj1" fmla="val 50000"/>
            </a:avLst>
          </a:prstGeom>
          <a:ln w="28575">
            <a:solidFill>
              <a:srgbClr val="FFC000"/>
            </a:solidFill>
            <a:prstDash val="dash"/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꺾인 연결선 93"/>
          <p:cNvCxnSpPr>
            <a:stCxn id="100" idx="0"/>
            <a:endCxn id="32" idx="2"/>
          </p:cNvCxnSpPr>
          <p:nvPr/>
        </p:nvCxnSpPr>
        <p:spPr>
          <a:xfrm rot="5400000" flipH="1" flipV="1">
            <a:off x="5887529" y="816545"/>
            <a:ext cx="893349" cy="412327"/>
          </a:xfrm>
          <a:prstGeom prst="bentConnector3">
            <a:avLst>
              <a:gd name="adj1" fmla="val 50000"/>
            </a:avLst>
          </a:prstGeom>
          <a:ln w="9525">
            <a:prstDash val="dash"/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꺾인 연결선 94"/>
          <p:cNvCxnSpPr>
            <a:stCxn id="35" idx="2"/>
            <a:endCxn id="7" idx="0"/>
          </p:cNvCxnSpPr>
          <p:nvPr/>
        </p:nvCxnSpPr>
        <p:spPr>
          <a:xfrm rot="16200000" flipH="1">
            <a:off x="1266081" y="3062733"/>
            <a:ext cx="823974" cy="4372"/>
          </a:xfrm>
          <a:prstGeom prst="bentConnector3">
            <a:avLst>
              <a:gd name="adj1" fmla="val 50000"/>
            </a:avLst>
          </a:prstGeom>
          <a:ln w="9525">
            <a:prstDash val="dash"/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꺾인 연결선 95"/>
          <p:cNvCxnSpPr>
            <a:stCxn id="21" idx="1"/>
            <a:endCxn id="35" idx="0"/>
          </p:cNvCxnSpPr>
          <p:nvPr/>
        </p:nvCxnSpPr>
        <p:spPr>
          <a:xfrm rot="10800000" flipV="1">
            <a:off x="1680255" y="561802"/>
            <a:ext cx="1871550" cy="1731559"/>
          </a:xfrm>
          <a:prstGeom prst="bentConnector2">
            <a:avLst/>
          </a:prstGeom>
          <a:ln w="9525">
            <a:prstDash val="dash"/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7" name="Graphic 58">
            <a:extLst>
              <a:ext uri="{FF2B5EF4-FFF2-40B4-BE49-F238E27FC236}">
                <a16:creationId xmlns:a16="http://schemas.microsoft.com/office/drawing/2014/main" xmlns="" id="{FDBF526C-3DAB-6641-B164-976DEAB7D7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275121" y="2159653"/>
            <a:ext cx="188055" cy="1886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pic>
        <p:nvPicPr>
          <p:cNvPr id="98" name="Graphic 58">
            <a:extLst>
              <a:ext uri="{FF2B5EF4-FFF2-40B4-BE49-F238E27FC236}">
                <a16:creationId xmlns:a16="http://schemas.microsoft.com/office/drawing/2014/main" xmlns="" id="{FDBF526C-3DAB-6641-B164-976DEAB7D7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610935" y="2154999"/>
            <a:ext cx="188055" cy="1886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grpSp>
        <p:nvGrpSpPr>
          <p:cNvPr id="99" name="그룹 98"/>
          <p:cNvGrpSpPr/>
          <p:nvPr/>
        </p:nvGrpSpPr>
        <p:grpSpPr>
          <a:xfrm>
            <a:off x="5896595" y="1469382"/>
            <a:ext cx="454220" cy="331109"/>
            <a:chOff x="5843971" y="1393182"/>
            <a:chExt cx="454220" cy="331109"/>
          </a:xfrm>
        </p:grpSpPr>
        <p:sp>
          <p:nvSpPr>
            <p:cNvPr id="100" name="직사각형 99"/>
            <p:cNvSpPr/>
            <p:nvPr/>
          </p:nvSpPr>
          <p:spPr>
            <a:xfrm>
              <a:off x="5912308" y="1393182"/>
              <a:ext cx="326215" cy="33110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noFill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xmlns="" id="{F90C1CC4-DFE6-0445-BD1C-DB610E1A07F5}"/>
                </a:ext>
              </a:extLst>
            </p:cNvPr>
            <p:cNvSpPr txBox="1"/>
            <p:nvPr/>
          </p:nvSpPr>
          <p:spPr>
            <a:xfrm>
              <a:off x="5843971" y="1434575"/>
              <a:ext cx="45422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Jump</a:t>
              </a:r>
            </a:p>
          </p:txBody>
        </p:sp>
      </p:grpSp>
      <p:cxnSp>
        <p:nvCxnSpPr>
          <p:cNvPr id="102" name="꺾인 연결선 101"/>
          <p:cNvCxnSpPr>
            <a:stCxn id="58" idx="0"/>
            <a:endCxn id="100" idx="2"/>
          </p:cNvCxnSpPr>
          <p:nvPr/>
        </p:nvCxnSpPr>
        <p:spPr>
          <a:xfrm rot="5400000" flipH="1" flipV="1">
            <a:off x="5134985" y="1740409"/>
            <a:ext cx="932972" cy="1053137"/>
          </a:xfrm>
          <a:prstGeom prst="bentConnector3">
            <a:avLst>
              <a:gd name="adj1" fmla="val 35298"/>
            </a:avLst>
          </a:prstGeom>
          <a:ln w="9525">
            <a:prstDash val="dash"/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꺾인 연결선 102"/>
          <p:cNvCxnSpPr>
            <a:stCxn id="55" idx="0"/>
            <a:endCxn id="100" idx="2"/>
          </p:cNvCxnSpPr>
          <p:nvPr/>
        </p:nvCxnSpPr>
        <p:spPr>
          <a:xfrm rot="5400000" flipH="1" flipV="1">
            <a:off x="5468905" y="2072910"/>
            <a:ext cx="931554" cy="386716"/>
          </a:xfrm>
          <a:prstGeom prst="bentConnector3">
            <a:avLst>
              <a:gd name="adj1" fmla="val 34731"/>
            </a:avLst>
          </a:prstGeom>
          <a:ln w="9525">
            <a:prstDash val="dash"/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615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24" grpId="0" animBg="1"/>
      <p:bldP spid="26" grpId="0" animBg="1"/>
      <p:bldP spid="28" grpId="0"/>
      <p:bldP spid="30" grpId="0"/>
      <p:bldP spid="31" grpId="0"/>
      <p:bldP spid="59" grpId="0"/>
      <p:bldP spid="60" grpId="0"/>
      <p:bldP spid="62" grpId="0" animBg="1"/>
      <p:bldP spid="7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Picture 14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197" y="1385214"/>
            <a:ext cx="728067" cy="359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-2487" y="176166"/>
            <a:ext cx="1050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 latinLnBrk="0"/>
            <a:r>
              <a:rPr lang="ko-KR" altLang="en-US" sz="1800" b="1" spc="-113" dirty="0" err="1">
                <a:solidFill>
                  <a:srgbClr val="3343A1"/>
                </a:solidFill>
                <a:cs typeface="Noto Sans KR Medium"/>
              </a:rPr>
              <a:t>클라우드</a:t>
            </a:r>
            <a:endParaRPr lang="en-US" sz="1800" b="1" spc="-113" dirty="0">
              <a:solidFill>
                <a:srgbClr val="3343A1"/>
              </a:solidFill>
              <a:cs typeface="Noto Sans KR Medium"/>
            </a:endParaRPr>
          </a:p>
        </p:txBody>
      </p:sp>
      <p:sp>
        <p:nvSpPr>
          <p:cNvPr id="52" name="직사각형 22"/>
          <p:cNvSpPr/>
          <p:nvPr/>
        </p:nvSpPr>
        <p:spPr>
          <a:xfrm>
            <a:off x="680" y="696128"/>
            <a:ext cx="9139241" cy="216024"/>
          </a:xfrm>
          <a:prstGeom prst="rect">
            <a:avLst/>
          </a:prstGeom>
          <a:solidFill>
            <a:srgbClr val="3343A1"/>
          </a:solidFill>
          <a:ln w="9525">
            <a:solidFill>
              <a:srgbClr val="3350A1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200" b="1" dirty="0" err="1">
                <a:solidFill>
                  <a:prstClr val="white"/>
                </a:solidFill>
              </a:rPr>
              <a:t>클라우드</a:t>
            </a:r>
            <a:r>
              <a:rPr lang="ko-KR" altLang="en-US" sz="1200" b="1" dirty="0">
                <a:solidFill>
                  <a:prstClr val="white"/>
                </a:solidFill>
              </a:rPr>
              <a:t> 인프라의 종류 </a:t>
            </a:r>
          </a:p>
        </p:txBody>
      </p:sp>
      <p:sp>
        <p:nvSpPr>
          <p:cNvPr id="54" name="모서리가 둥근 직사각형 53"/>
          <p:cNvSpPr/>
          <p:nvPr/>
        </p:nvSpPr>
        <p:spPr>
          <a:xfrm>
            <a:off x="973609" y="3928251"/>
            <a:ext cx="1335359" cy="558456"/>
          </a:xfrm>
          <a:prstGeom prst="roundRect">
            <a:avLst>
              <a:gd name="adj" fmla="val 13244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55" name="모서리가 둥근 직사각형 54"/>
          <p:cNvSpPr/>
          <p:nvPr/>
        </p:nvSpPr>
        <p:spPr>
          <a:xfrm>
            <a:off x="973609" y="3093808"/>
            <a:ext cx="1335359" cy="808743"/>
          </a:xfrm>
          <a:prstGeom prst="roundRect">
            <a:avLst>
              <a:gd name="adj" fmla="val 13244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56" name="모서리가 둥근 직사각형 55"/>
          <p:cNvSpPr/>
          <p:nvPr/>
        </p:nvSpPr>
        <p:spPr>
          <a:xfrm>
            <a:off x="973609" y="2362689"/>
            <a:ext cx="1335359" cy="699519"/>
          </a:xfrm>
          <a:prstGeom prst="roundRect">
            <a:avLst>
              <a:gd name="adj" fmla="val 13244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pic>
        <p:nvPicPr>
          <p:cNvPr id="53" name="그림 5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55385" y="2362689"/>
            <a:ext cx="539461" cy="721627"/>
          </a:xfrm>
          <a:prstGeom prst="rect">
            <a:avLst/>
          </a:prstGeom>
        </p:spPr>
      </p:pic>
      <p:sp>
        <p:nvSpPr>
          <p:cNvPr id="57" name="Rectangle 27"/>
          <p:cNvSpPr/>
          <p:nvPr/>
        </p:nvSpPr>
        <p:spPr>
          <a:xfrm>
            <a:off x="1688548" y="2615011"/>
            <a:ext cx="646331" cy="2169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ko-KR" altLang="en-US" sz="900" b="1" dirty="0">
                <a:latin typeface="+mn-ea"/>
                <a:cs typeface="Noto Sans KR Medium"/>
              </a:rPr>
              <a:t>네트워크</a:t>
            </a:r>
            <a:endParaRPr lang="en-US" altLang="ko-KR" sz="900" b="1" dirty="0">
              <a:latin typeface="+mn-ea"/>
              <a:cs typeface="Noto Sans KR Medium"/>
            </a:endParaRPr>
          </a:p>
        </p:txBody>
      </p:sp>
      <p:sp>
        <p:nvSpPr>
          <p:cNvPr id="58" name="Rectangle 27"/>
          <p:cNvSpPr/>
          <p:nvPr/>
        </p:nvSpPr>
        <p:spPr>
          <a:xfrm>
            <a:off x="1704578" y="3390134"/>
            <a:ext cx="614271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ko-KR" altLang="en-US" sz="900" b="1" dirty="0">
                <a:latin typeface="+mn-ea"/>
                <a:cs typeface="Noto Sans KR Medium"/>
              </a:rPr>
              <a:t>  서버</a:t>
            </a:r>
            <a:endParaRPr lang="en-US" altLang="ko-KR" sz="900" b="1" dirty="0">
              <a:latin typeface="+mn-ea"/>
              <a:cs typeface="Noto Sans KR Medium"/>
            </a:endParaRPr>
          </a:p>
          <a:p>
            <a:pPr>
              <a:lnSpc>
                <a:spcPct val="90000"/>
              </a:lnSpc>
            </a:pPr>
            <a:r>
              <a:rPr lang="en-US" altLang="ko-KR" sz="900" b="1" dirty="0">
                <a:latin typeface="+mn-ea"/>
                <a:cs typeface="Noto Sans KR Medium"/>
              </a:rPr>
              <a:t>(</a:t>
            </a:r>
            <a:r>
              <a:rPr lang="ko-KR" altLang="en-US" sz="900" b="1" dirty="0">
                <a:latin typeface="+mn-ea"/>
                <a:cs typeface="Noto Sans KR Medium"/>
              </a:rPr>
              <a:t>컴퓨팅</a:t>
            </a:r>
            <a:r>
              <a:rPr lang="en-US" altLang="ko-KR" sz="900" b="1" dirty="0">
                <a:latin typeface="+mn-ea"/>
                <a:cs typeface="Noto Sans KR Medium"/>
              </a:rPr>
              <a:t>)</a:t>
            </a:r>
          </a:p>
        </p:txBody>
      </p:sp>
      <p:sp>
        <p:nvSpPr>
          <p:cNvPr id="59" name="Rectangle 27"/>
          <p:cNvSpPr/>
          <p:nvPr/>
        </p:nvSpPr>
        <p:spPr>
          <a:xfrm>
            <a:off x="1688548" y="4120975"/>
            <a:ext cx="646331" cy="2169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ko-KR" altLang="en-US" sz="900" b="1" dirty="0">
                <a:latin typeface="+mn-ea"/>
                <a:cs typeface="Noto Sans KR Medium"/>
              </a:rPr>
              <a:t>스토리지</a:t>
            </a:r>
            <a:endParaRPr lang="en-US" altLang="ko-KR" sz="900" b="1" dirty="0">
              <a:latin typeface="+mn-ea"/>
              <a:cs typeface="Noto Sans KR Medium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591071" y="1863823"/>
            <a:ext cx="2341916" cy="2668706"/>
          </a:xfrm>
          <a:prstGeom prst="round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5" name="그림 64">
            <a:extLst>
              <a:ext uri="{FF2B5EF4-FFF2-40B4-BE49-F238E27FC236}">
                <a16:creationId xmlns:a16="http://schemas.microsoft.com/office/drawing/2014/main" xmlns="" id="{0F1AB7AC-2939-488E-8356-9CA5CB4F6D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378" y="4023320"/>
            <a:ext cx="321486" cy="381386"/>
          </a:xfrm>
          <a:prstGeom prst="rect">
            <a:avLst/>
          </a:prstGeom>
        </p:spPr>
      </p:pic>
      <p:pic>
        <p:nvPicPr>
          <p:cNvPr id="69" name="그림 68">
            <a:extLst>
              <a:ext uri="{FF2B5EF4-FFF2-40B4-BE49-F238E27FC236}">
                <a16:creationId xmlns:a16="http://schemas.microsoft.com/office/drawing/2014/main" xmlns="" id="{0F1AB7AC-2939-488E-8356-9CA5CB4F6D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7406" y="4023320"/>
            <a:ext cx="321486" cy="381386"/>
          </a:xfrm>
          <a:prstGeom prst="rect">
            <a:avLst/>
          </a:prstGeom>
        </p:spPr>
      </p:pic>
      <p:grpSp>
        <p:nvGrpSpPr>
          <p:cNvPr id="96" name="Group 467">
            <a:extLst>
              <a:ext uri="{FF2B5EF4-FFF2-40B4-BE49-F238E27FC236}">
                <a16:creationId xmlns:a16="http://schemas.microsoft.com/office/drawing/2014/main" xmlns="" id="{C32BA949-7F35-4B47-9751-CECD5265E344}"/>
              </a:ext>
            </a:extLst>
          </p:cNvPr>
          <p:cNvGrpSpPr/>
          <p:nvPr/>
        </p:nvGrpSpPr>
        <p:grpSpPr>
          <a:xfrm>
            <a:off x="1100307" y="3432443"/>
            <a:ext cx="594197" cy="204311"/>
            <a:chOff x="10836601" y="-296017"/>
            <a:chExt cx="881653" cy="28732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97" name="Freeform 11">
              <a:extLst>
                <a:ext uri="{FF2B5EF4-FFF2-40B4-BE49-F238E27FC236}">
                  <a16:creationId xmlns:a16="http://schemas.microsoft.com/office/drawing/2014/main" xmlns="" id="{9584FBBD-63DA-4D2F-8156-63B54DBA33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36601" y="-296017"/>
              <a:ext cx="881653" cy="287325"/>
            </a:xfrm>
            <a:custGeom>
              <a:avLst/>
              <a:gdLst>
                <a:gd name="T0" fmla="*/ 672 w 672"/>
                <a:gd name="T1" fmla="*/ 219 h 219"/>
                <a:gd name="T2" fmla="*/ 0 w 672"/>
                <a:gd name="T3" fmla="*/ 219 h 219"/>
                <a:gd name="T4" fmla="*/ 0 w 672"/>
                <a:gd name="T5" fmla="*/ 0 h 219"/>
                <a:gd name="T6" fmla="*/ 672 w 672"/>
                <a:gd name="T7" fmla="*/ 0 h 219"/>
                <a:gd name="T8" fmla="*/ 672 w 672"/>
                <a:gd name="T9" fmla="*/ 219 h 219"/>
                <a:gd name="T10" fmla="*/ 20 w 672"/>
                <a:gd name="T11" fmla="*/ 200 h 219"/>
                <a:gd name="T12" fmla="*/ 653 w 672"/>
                <a:gd name="T13" fmla="*/ 200 h 219"/>
                <a:gd name="T14" fmla="*/ 653 w 672"/>
                <a:gd name="T15" fmla="*/ 19 h 219"/>
                <a:gd name="T16" fmla="*/ 20 w 672"/>
                <a:gd name="T17" fmla="*/ 19 h 219"/>
                <a:gd name="T18" fmla="*/ 20 w 672"/>
                <a:gd name="T19" fmla="*/ 20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2" h="219">
                  <a:moveTo>
                    <a:pt x="672" y="219"/>
                  </a:moveTo>
                  <a:lnTo>
                    <a:pt x="0" y="219"/>
                  </a:lnTo>
                  <a:lnTo>
                    <a:pt x="0" y="0"/>
                  </a:lnTo>
                  <a:lnTo>
                    <a:pt x="672" y="0"/>
                  </a:lnTo>
                  <a:lnTo>
                    <a:pt x="672" y="219"/>
                  </a:lnTo>
                  <a:close/>
                  <a:moveTo>
                    <a:pt x="20" y="200"/>
                  </a:moveTo>
                  <a:lnTo>
                    <a:pt x="653" y="200"/>
                  </a:lnTo>
                  <a:lnTo>
                    <a:pt x="653" y="19"/>
                  </a:lnTo>
                  <a:lnTo>
                    <a:pt x="20" y="19"/>
                  </a:lnTo>
                  <a:lnTo>
                    <a:pt x="20" y="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99" dirty="0">
                <a:latin typeface="+mj-lt"/>
              </a:endParaRPr>
            </a:p>
          </p:txBody>
        </p:sp>
        <p:sp>
          <p:nvSpPr>
            <p:cNvPr id="98" name="Rectangle 12">
              <a:extLst>
                <a:ext uri="{FF2B5EF4-FFF2-40B4-BE49-F238E27FC236}">
                  <a16:creationId xmlns:a16="http://schemas.microsoft.com/office/drawing/2014/main" xmlns="" id="{4805D718-8B67-4B6E-933F-29348E21FA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22741" y="-218446"/>
              <a:ext cx="24928" cy="11807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99" dirty="0">
                <a:latin typeface="+mj-lt"/>
              </a:endParaRPr>
            </a:p>
          </p:txBody>
        </p:sp>
        <p:sp>
          <p:nvSpPr>
            <p:cNvPr id="101" name="Rectangle 13">
              <a:extLst>
                <a:ext uri="{FF2B5EF4-FFF2-40B4-BE49-F238E27FC236}">
                  <a16:creationId xmlns:a16="http://schemas.microsoft.com/office/drawing/2014/main" xmlns="" id="{B87D728D-17E0-432A-8418-106C83814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582" y="-218446"/>
              <a:ext cx="24928" cy="11807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99" dirty="0">
                <a:latin typeface="+mj-lt"/>
              </a:endParaRPr>
            </a:p>
          </p:txBody>
        </p:sp>
        <p:sp>
          <p:nvSpPr>
            <p:cNvPr id="102" name="Rectangle 14">
              <a:extLst>
                <a:ext uri="{FF2B5EF4-FFF2-40B4-BE49-F238E27FC236}">
                  <a16:creationId xmlns:a16="http://schemas.microsoft.com/office/drawing/2014/main" xmlns="" id="{CFDFC63E-1969-44C2-994A-C2738F0305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8423" y="-218446"/>
              <a:ext cx="24928" cy="11807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99" dirty="0">
                <a:latin typeface="+mj-lt"/>
              </a:endParaRPr>
            </a:p>
          </p:txBody>
        </p:sp>
        <p:sp>
          <p:nvSpPr>
            <p:cNvPr id="103" name="Rectangle 15">
              <a:extLst>
                <a:ext uri="{FF2B5EF4-FFF2-40B4-BE49-F238E27FC236}">
                  <a16:creationId xmlns:a16="http://schemas.microsoft.com/office/drawing/2014/main" xmlns="" id="{8B156F4F-7AE0-453E-B54F-913E3A7C2D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06264" y="-218446"/>
              <a:ext cx="24928" cy="11807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99" dirty="0">
                <a:latin typeface="+mj-lt"/>
              </a:endParaRPr>
            </a:p>
          </p:txBody>
        </p:sp>
        <p:sp>
          <p:nvSpPr>
            <p:cNvPr id="104" name="Freeform 16">
              <a:extLst>
                <a:ext uri="{FF2B5EF4-FFF2-40B4-BE49-F238E27FC236}">
                  <a16:creationId xmlns:a16="http://schemas.microsoft.com/office/drawing/2014/main" xmlns="" id="{52868248-8C0A-44F1-9BF4-2333F0A99D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41822" y="-209262"/>
              <a:ext cx="110207" cy="108895"/>
            </a:xfrm>
            <a:custGeom>
              <a:avLst/>
              <a:gdLst>
                <a:gd name="T0" fmla="*/ 17 w 35"/>
                <a:gd name="T1" fmla="*/ 35 h 35"/>
                <a:gd name="T2" fmla="*/ 0 w 35"/>
                <a:gd name="T3" fmla="*/ 17 h 35"/>
                <a:gd name="T4" fmla="*/ 17 w 35"/>
                <a:gd name="T5" fmla="*/ 0 h 35"/>
                <a:gd name="T6" fmla="*/ 35 w 35"/>
                <a:gd name="T7" fmla="*/ 17 h 35"/>
                <a:gd name="T8" fmla="*/ 17 w 35"/>
                <a:gd name="T9" fmla="*/ 35 h 35"/>
                <a:gd name="T10" fmla="*/ 17 w 35"/>
                <a:gd name="T11" fmla="*/ 8 h 35"/>
                <a:gd name="T12" fmla="*/ 8 w 35"/>
                <a:gd name="T13" fmla="*/ 17 h 35"/>
                <a:gd name="T14" fmla="*/ 17 w 35"/>
                <a:gd name="T15" fmla="*/ 27 h 35"/>
                <a:gd name="T16" fmla="*/ 27 w 35"/>
                <a:gd name="T17" fmla="*/ 17 h 35"/>
                <a:gd name="T18" fmla="*/ 17 w 35"/>
                <a:gd name="T19" fmla="*/ 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5">
                  <a:moveTo>
                    <a:pt x="17" y="35"/>
                  </a:moveTo>
                  <a:cubicBezTo>
                    <a:pt x="8" y="35"/>
                    <a:pt x="0" y="2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7"/>
                  </a:cubicBezTo>
                  <a:cubicBezTo>
                    <a:pt x="35" y="27"/>
                    <a:pt x="27" y="35"/>
                    <a:pt x="17" y="35"/>
                  </a:cubicBezTo>
                  <a:close/>
                  <a:moveTo>
                    <a:pt x="17" y="8"/>
                  </a:moveTo>
                  <a:cubicBezTo>
                    <a:pt x="12" y="8"/>
                    <a:pt x="8" y="12"/>
                    <a:pt x="8" y="17"/>
                  </a:cubicBezTo>
                  <a:cubicBezTo>
                    <a:pt x="8" y="23"/>
                    <a:pt x="12" y="27"/>
                    <a:pt x="17" y="27"/>
                  </a:cubicBezTo>
                  <a:cubicBezTo>
                    <a:pt x="23" y="27"/>
                    <a:pt x="27" y="23"/>
                    <a:pt x="27" y="17"/>
                  </a:cubicBezTo>
                  <a:cubicBezTo>
                    <a:pt x="27" y="12"/>
                    <a:pt x="23" y="8"/>
                    <a:pt x="1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99" dirty="0">
                <a:latin typeface="+mj-lt"/>
              </a:endParaRPr>
            </a:p>
          </p:txBody>
        </p:sp>
      </p:grpSp>
      <p:grpSp>
        <p:nvGrpSpPr>
          <p:cNvPr id="113" name="Group 467">
            <a:extLst>
              <a:ext uri="{FF2B5EF4-FFF2-40B4-BE49-F238E27FC236}">
                <a16:creationId xmlns:a16="http://schemas.microsoft.com/office/drawing/2014/main" xmlns="" id="{C32BA949-7F35-4B47-9751-CECD5265E344}"/>
              </a:ext>
            </a:extLst>
          </p:cNvPr>
          <p:cNvGrpSpPr/>
          <p:nvPr/>
        </p:nvGrpSpPr>
        <p:grpSpPr>
          <a:xfrm>
            <a:off x="1100307" y="3656378"/>
            <a:ext cx="594197" cy="204311"/>
            <a:chOff x="10836601" y="-296017"/>
            <a:chExt cx="881653" cy="28732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14" name="Freeform 11">
              <a:extLst>
                <a:ext uri="{FF2B5EF4-FFF2-40B4-BE49-F238E27FC236}">
                  <a16:creationId xmlns:a16="http://schemas.microsoft.com/office/drawing/2014/main" xmlns="" id="{9584FBBD-63DA-4D2F-8156-63B54DBA33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36601" y="-296017"/>
              <a:ext cx="881653" cy="287325"/>
            </a:xfrm>
            <a:custGeom>
              <a:avLst/>
              <a:gdLst>
                <a:gd name="T0" fmla="*/ 672 w 672"/>
                <a:gd name="T1" fmla="*/ 219 h 219"/>
                <a:gd name="T2" fmla="*/ 0 w 672"/>
                <a:gd name="T3" fmla="*/ 219 h 219"/>
                <a:gd name="T4" fmla="*/ 0 w 672"/>
                <a:gd name="T5" fmla="*/ 0 h 219"/>
                <a:gd name="T6" fmla="*/ 672 w 672"/>
                <a:gd name="T7" fmla="*/ 0 h 219"/>
                <a:gd name="T8" fmla="*/ 672 w 672"/>
                <a:gd name="T9" fmla="*/ 219 h 219"/>
                <a:gd name="T10" fmla="*/ 20 w 672"/>
                <a:gd name="T11" fmla="*/ 200 h 219"/>
                <a:gd name="T12" fmla="*/ 653 w 672"/>
                <a:gd name="T13" fmla="*/ 200 h 219"/>
                <a:gd name="T14" fmla="*/ 653 w 672"/>
                <a:gd name="T15" fmla="*/ 19 h 219"/>
                <a:gd name="T16" fmla="*/ 20 w 672"/>
                <a:gd name="T17" fmla="*/ 19 h 219"/>
                <a:gd name="T18" fmla="*/ 20 w 672"/>
                <a:gd name="T19" fmla="*/ 20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2" h="219">
                  <a:moveTo>
                    <a:pt x="672" y="219"/>
                  </a:moveTo>
                  <a:lnTo>
                    <a:pt x="0" y="219"/>
                  </a:lnTo>
                  <a:lnTo>
                    <a:pt x="0" y="0"/>
                  </a:lnTo>
                  <a:lnTo>
                    <a:pt x="672" y="0"/>
                  </a:lnTo>
                  <a:lnTo>
                    <a:pt x="672" y="219"/>
                  </a:lnTo>
                  <a:close/>
                  <a:moveTo>
                    <a:pt x="20" y="200"/>
                  </a:moveTo>
                  <a:lnTo>
                    <a:pt x="653" y="200"/>
                  </a:lnTo>
                  <a:lnTo>
                    <a:pt x="653" y="19"/>
                  </a:lnTo>
                  <a:lnTo>
                    <a:pt x="20" y="19"/>
                  </a:lnTo>
                  <a:lnTo>
                    <a:pt x="20" y="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99" dirty="0">
                <a:latin typeface="+mj-lt"/>
              </a:endParaRPr>
            </a:p>
          </p:txBody>
        </p:sp>
        <p:sp>
          <p:nvSpPr>
            <p:cNvPr id="115" name="Rectangle 12">
              <a:extLst>
                <a:ext uri="{FF2B5EF4-FFF2-40B4-BE49-F238E27FC236}">
                  <a16:creationId xmlns:a16="http://schemas.microsoft.com/office/drawing/2014/main" xmlns="" id="{4805D718-8B67-4B6E-933F-29348E21FA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22741" y="-218446"/>
              <a:ext cx="24928" cy="11807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99" dirty="0">
                <a:latin typeface="+mj-lt"/>
              </a:endParaRPr>
            </a:p>
          </p:txBody>
        </p:sp>
        <p:sp>
          <p:nvSpPr>
            <p:cNvPr id="116" name="Rectangle 13">
              <a:extLst>
                <a:ext uri="{FF2B5EF4-FFF2-40B4-BE49-F238E27FC236}">
                  <a16:creationId xmlns:a16="http://schemas.microsoft.com/office/drawing/2014/main" xmlns="" id="{B87D728D-17E0-432A-8418-106C83814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0582" y="-218446"/>
              <a:ext cx="24928" cy="11807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99" dirty="0">
                <a:latin typeface="+mj-lt"/>
              </a:endParaRPr>
            </a:p>
          </p:txBody>
        </p:sp>
        <p:sp>
          <p:nvSpPr>
            <p:cNvPr id="117" name="Rectangle 14">
              <a:extLst>
                <a:ext uri="{FF2B5EF4-FFF2-40B4-BE49-F238E27FC236}">
                  <a16:creationId xmlns:a16="http://schemas.microsoft.com/office/drawing/2014/main" xmlns="" id="{CFDFC63E-1969-44C2-994A-C2738F0305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78423" y="-218446"/>
              <a:ext cx="24928" cy="11807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99" dirty="0">
                <a:latin typeface="+mj-lt"/>
              </a:endParaRPr>
            </a:p>
          </p:txBody>
        </p:sp>
        <p:sp>
          <p:nvSpPr>
            <p:cNvPr id="118" name="Rectangle 15">
              <a:extLst>
                <a:ext uri="{FF2B5EF4-FFF2-40B4-BE49-F238E27FC236}">
                  <a16:creationId xmlns:a16="http://schemas.microsoft.com/office/drawing/2014/main" xmlns="" id="{8B156F4F-7AE0-453E-B54F-913E3A7C2D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06264" y="-218446"/>
              <a:ext cx="24928" cy="11807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99" dirty="0">
                <a:latin typeface="+mj-lt"/>
              </a:endParaRPr>
            </a:p>
          </p:txBody>
        </p:sp>
        <p:sp>
          <p:nvSpPr>
            <p:cNvPr id="119" name="Freeform 16">
              <a:extLst>
                <a:ext uri="{FF2B5EF4-FFF2-40B4-BE49-F238E27FC236}">
                  <a16:creationId xmlns:a16="http://schemas.microsoft.com/office/drawing/2014/main" xmlns="" id="{52868248-8C0A-44F1-9BF4-2333F0A99D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41822" y="-209262"/>
              <a:ext cx="110207" cy="108895"/>
            </a:xfrm>
            <a:custGeom>
              <a:avLst/>
              <a:gdLst>
                <a:gd name="T0" fmla="*/ 17 w 35"/>
                <a:gd name="T1" fmla="*/ 35 h 35"/>
                <a:gd name="T2" fmla="*/ 0 w 35"/>
                <a:gd name="T3" fmla="*/ 17 h 35"/>
                <a:gd name="T4" fmla="*/ 17 w 35"/>
                <a:gd name="T5" fmla="*/ 0 h 35"/>
                <a:gd name="T6" fmla="*/ 35 w 35"/>
                <a:gd name="T7" fmla="*/ 17 h 35"/>
                <a:gd name="T8" fmla="*/ 17 w 35"/>
                <a:gd name="T9" fmla="*/ 35 h 35"/>
                <a:gd name="T10" fmla="*/ 17 w 35"/>
                <a:gd name="T11" fmla="*/ 8 h 35"/>
                <a:gd name="T12" fmla="*/ 8 w 35"/>
                <a:gd name="T13" fmla="*/ 17 h 35"/>
                <a:gd name="T14" fmla="*/ 17 w 35"/>
                <a:gd name="T15" fmla="*/ 27 h 35"/>
                <a:gd name="T16" fmla="*/ 27 w 35"/>
                <a:gd name="T17" fmla="*/ 17 h 35"/>
                <a:gd name="T18" fmla="*/ 17 w 35"/>
                <a:gd name="T19" fmla="*/ 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5">
                  <a:moveTo>
                    <a:pt x="17" y="35"/>
                  </a:moveTo>
                  <a:cubicBezTo>
                    <a:pt x="8" y="35"/>
                    <a:pt x="0" y="2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7"/>
                  </a:cubicBezTo>
                  <a:cubicBezTo>
                    <a:pt x="35" y="27"/>
                    <a:pt x="27" y="35"/>
                    <a:pt x="17" y="35"/>
                  </a:cubicBezTo>
                  <a:close/>
                  <a:moveTo>
                    <a:pt x="17" y="8"/>
                  </a:moveTo>
                  <a:cubicBezTo>
                    <a:pt x="12" y="8"/>
                    <a:pt x="8" y="12"/>
                    <a:pt x="8" y="17"/>
                  </a:cubicBezTo>
                  <a:cubicBezTo>
                    <a:pt x="8" y="23"/>
                    <a:pt x="12" y="27"/>
                    <a:pt x="17" y="27"/>
                  </a:cubicBezTo>
                  <a:cubicBezTo>
                    <a:pt x="23" y="27"/>
                    <a:pt x="27" y="23"/>
                    <a:pt x="27" y="17"/>
                  </a:cubicBezTo>
                  <a:cubicBezTo>
                    <a:pt x="27" y="12"/>
                    <a:pt x="23" y="8"/>
                    <a:pt x="1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1899" dirty="0">
                <a:latin typeface="+mj-lt"/>
              </a:endParaRPr>
            </a:p>
          </p:txBody>
        </p:sp>
      </p:grpSp>
      <p:grpSp>
        <p:nvGrpSpPr>
          <p:cNvPr id="120" name="그룹 119">
            <a:extLst>
              <a:ext uri="{FF2B5EF4-FFF2-40B4-BE49-F238E27FC236}">
                <a16:creationId xmlns:a16="http://schemas.microsoft.com/office/drawing/2014/main" xmlns="" id="{B37EDDCC-D733-4822-BA82-BB4E1DF1DBE3}"/>
              </a:ext>
            </a:extLst>
          </p:cNvPr>
          <p:cNvGrpSpPr/>
          <p:nvPr/>
        </p:nvGrpSpPr>
        <p:grpSpPr>
          <a:xfrm>
            <a:off x="1271863" y="3179927"/>
            <a:ext cx="194496" cy="219792"/>
            <a:chOff x="1594849" y="2060869"/>
            <a:chExt cx="582426" cy="592708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21" name="Freeform 370">
              <a:extLst>
                <a:ext uri="{FF2B5EF4-FFF2-40B4-BE49-F238E27FC236}">
                  <a16:creationId xmlns:a16="http://schemas.microsoft.com/office/drawing/2014/main" xmlns="" id="{7A4A7EE2-DAD4-4FE7-A392-6F80DC5D795A}"/>
                </a:ext>
              </a:extLst>
            </p:cNvPr>
            <p:cNvSpPr/>
            <p:nvPr/>
          </p:nvSpPr>
          <p:spPr>
            <a:xfrm>
              <a:off x="1594849" y="2060869"/>
              <a:ext cx="582426" cy="592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82" y="982"/>
                  </a:moveTo>
                  <a:lnTo>
                    <a:pt x="982" y="20618"/>
                  </a:lnTo>
                  <a:lnTo>
                    <a:pt x="20618" y="20618"/>
                  </a:lnTo>
                  <a:lnTo>
                    <a:pt x="20618" y="982"/>
                  </a:lnTo>
                  <a:close/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247">
                <a:defRPr sz="1700"/>
              </a:pPr>
              <a:endParaRPr/>
            </a:p>
          </p:txBody>
        </p:sp>
        <p:sp>
          <p:nvSpPr>
            <p:cNvPr id="122" name="Freeform 5">
              <a:extLst>
                <a:ext uri="{FF2B5EF4-FFF2-40B4-BE49-F238E27FC236}">
                  <a16:creationId xmlns:a16="http://schemas.microsoft.com/office/drawing/2014/main" xmlns="" id="{9A69DADA-6D78-49ED-9915-B3721D69982D}"/>
                </a:ext>
              </a:extLst>
            </p:cNvPr>
            <p:cNvSpPr/>
            <p:nvPr/>
          </p:nvSpPr>
          <p:spPr>
            <a:xfrm>
              <a:off x="1700294" y="2301341"/>
              <a:ext cx="134276" cy="144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42" y="21600"/>
                  </a:moveTo>
                  <a:cubicBezTo>
                    <a:pt x="10658" y="21600"/>
                    <a:pt x="10658" y="21600"/>
                    <a:pt x="10658" y="21600"/>
                  </a:cubicBezTo>
                  <a:cubicBezTo>
                    <a:pt x="9308" y="21600"/>
                    <a:pt x="8384" y="20733"/>
                    <a:pt x="7745" y="19467"/>
                  </a:cubicBezTo>
                  <a:cubicBezTo>
                    <a:pt x="355" y="3467"/>
                    <a:pt x="355" y="3467"/>
                    <a:pt x="355" y="3467"/>
                  </a:cubicBezTo>
                  <a:cubicBezTo>
                    <a:pt x="213" y="3133"/>
                    <a:pt x="0" y="2733"/>
                    <a:pt x="0" y="2267"/>
                  </a:cubicBezTo>
                  <a:cubicBezTo>
                    <a:pt x="0" y="1133"/>
                    <a:pt x="1137" y="0"/>
                    <a:pt x="2558" y="0"/>
                  </a:cubicBezTo>
                  <a:cubicBezTo>
                    <a:pt x="3979" y="0"/>
                    <a:pt x="4689" y="733"/>
                    <a:pt x="5116" y="1733"/>
                  </a:cubicBezTo>
                  <a:cubicBezTo>
                    <a:pt x="10871" y="15600"/>
                    <a:pt x="10871" y="15600"/>
                    <a:pt x="10871" y="15600"/>
                  </a:cubicBezTo>
                  <a:cubicBezTo>
                    <a:pt x="16697" y="1667"/>
                    <a:pt x="16697" y="1667"/>
                    <a:pt x="16697" y="1667"/>
                  </a:cubicBezTo>
                  <a:cubicBezTo>
                    <a:pt x="17053" y="800"/>
                    <a:pt x="17763" y="0"/>
                    <a:pt x="19113" y="0"/>
                  </a:cubicBezTo>
                  <a:cubicBezTo>
                    <a:pt x="20463" y="0"/>
                    <a:pt x="21600" y="1000"/>
                    <a:pt x="21600" y="2267"/>
                  </a:cubicBezTo>
                  <a:cubicBezTo>
                    <a:pt x="21600" y="2733"/>
                    <a:pt x="21387" y="3200"/>
                    <a:pt x="21316" y="3467"/>
                  </a:cubicBezTo>
                  <a:cubicBezTo>
                    <a:pt x="13855" y="19467"/>
                    <a:pt x="13855" y="19467"/>
                    <a:pt x="13855" y="19467"/>
                  </a:cubicBezTo>
                  <a:cubicBezTo>
                    <a:pt x="13287" y="20733"/>
                    <a:pt x="12292" y="21600"/>
                    <a:pt x="10942" y="216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247">
                <a:defRPr sz="1700"/>
              </a:pPr>
              <a:endParaRPr/>
            </a:p>
          </p:txBody>
        </p:sp>
        <p:sp>
          <p:nvSpPr>
            <p:cNvPr id="123" name="Freeform 6">
              <a:extLst>
                <a:ext uri="{FF2B5EF4-FFF2-40B4-BE49-F238E27FC236}">
                  <a16:creationId xmlns:a16="http://schemas.microsoft.com/office/drawing/2014/main" xmlns="" id="{2A041E6E-8F1A-4307-ABF0-835F23789DA3}"/>
                </a:ext>
              </a:extLst>
            </p:cNvPr>
            <p:cNvSpPr/>
            <p:nvPr/>
          </p:nvSpPr>
          <p:spPr>
            <a:xfrm>
              <a:off x="1860619" y="2300035"/>
              <a:ext cx="210740" cy="144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600"/>
                  </a:moveTo>
                  <a:cubicBezTo>
                    <a:pt x="0" y="1267"/>
                    <a:pt x="679" y="200"/>
                    <a:pt x="1585" y="200"/>
                  </a:cubicBezTo>
                  <a:cubicBezTo>
                    <a:pt x="2536" y="200"/>
                    <a:pt x="3260" y="1267"/>
                    <a:pt x="3260" y="2600"/>
                  </a:cubicBezTo>
                  <a:cubicBezTo>
                    <a:pt x="3260" y="3600"/>
                    <a:pt x="3260" y="3600"/>
                    <a:pt x="3260" y="3600"/>
                  </a:cubicBezTo>
                  <a:cubicBezTo>
                    <a:pt x="4166" y="1733"/>
                    <a:pt x="5389" y="0"/>
                    <a:pt x="7562" y="0"/>
                  </a:cubicBezTo>
                  <a:cubicBezTo>
                    <a:pt x="9645" y="0"/>
                    <a:pt x="11094" y="1467"/>
                    <a:pt x="11819" y="3667"/>
                  </a:cubicBezTo>
                  <a:cubicBezTo>
                    <a:pt x="12951" y="1467"/>
                    <a:pt x="14491" y="0"/>
                    <a:pt x="16619" y="0"/>
                  </a:cubicBezTo>
                  <a:cubicBezTo>
                    <a:pt x="19743" y="0"/>
                    <a:pt x="21600" y="2867"/>
                    <a:pt x="21600" y="8000"/>
                  </a:cubicBezTo>
                  <a:cubicBezTo>
                    <a:pt x="21600" y="19200"/>
                    <a:pt x="21600" y="19200"/>
                    <a:pt x="21600" y="19200"/>
                  </a:cubicBezTo>
                  <a:cubicBezTo>
                    <a:pt x="21600" y="20533"/>
                    <a:pt x="20921" y="21600"/>
                    <a:pt x="20015" y="21600"/>
                  </a:cubicBezTo>
                  <a:cubicBezTo>
                    <a:pt x="19109" y="21600"/>
                    <a:pt x="18340" y="20533"/>
                    <a:pt x="18340" y="19200"/>
                  </a:cubicBezTo>
                  <a:cubicBezTo>
                    <a:pt x="18340" y="9467"/>
                    <a:pt x="18340" y="9467"/>
                    <a:pt x="18340" y="9467"/>
                  </a:cubicBezTo>
                  <a:cubicBezTo>
                    <a:pt x="18340" y="6133"/>
                    <a:pt x="17298" y="4333"/>
                    <a:pt x="15487" y="4333"/>
                  </a:cubicBezTo>
                  <a:cubicBezTo>
                    <a:pt x="13675" y="4333"/>
                    <a:pt x="12453" y="6200"/>
                    <a:pt x="12453" y="9533"/>
                  </a:cubicBezTo>
                  <a:cubicBezTo>
                    <a:pt x="12453" y="19200"/>
                    <a:pt x="12453" y="19200"/>
                    <a:pt x="12453" y="19200"/>
                  </a:cubicBezTo>
                  <a:cubicBezTo>
                    <a:pt x="12453" y="20533"/>
                    <a:pt x="11683" y="21600"/>
                    <a:pt x="10823" y="21600"/>
                  </a:cubicBezTo>
                  <a:cubicBezTo>
                    <a:pt x="9917" y="21600"/>
                    <a:pt x="9192" y="20533"/>
                    <a:pt x="9192" y="19200"/>
                  </a:cubicBezTo>
                  <a:cubicBezTo>
                    <a:pt x="9192" y="9467"/>
                    <a:pt x="9192" y="9467"/>
                    <a:pt x="9192" y="9467"/>
                  </a:cubicBezTo>
                  <a:cubicBezTo>
                    <a:pt x="9192" y="6200"/>
                    <a:pt x="8106" y="4333"/>
                    <a:pt x="6294" y="4333"/>
                  </a:cubicBezTo>
                  <a:cubicBezTo>
                    <a:pt x="4483" y="4333"/>
                    <a:pt x="3260" y="6333"/>
                    <a:pt x="3260" y="9533"/>
                  </a:cubicBezTo>
                  <a:cubicBezTo>
                    <a:pt x="3260" y="19200"/>
                    <a:pt x="3260" y="19200"/>
                    <a:pt x="3260" y="19200"/>
                  </a:cubicBezTo>
                  <a:cubicBezTo>
                    <a:pt x="3260" y="20533"/>
                    <a:pt x="2536" y="21600"/>
                    <a:pt x="1585" y="21600"/>
                  </a:cubicBezTo>
                  <a:cubicBezTo>
                    <a:pt x="725" y="21600"/>
                    <a:pt x="0" y="20533"/>
                    <a:pt x="0" y="19200"/>
                  </a:cubicBezTo>
                  <a:lnTo>
                    <a:pt x="0" y="260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247">
                <a:defRPr sz="1700"/>
              </a:pPr>
              <a:endParaRPr/>
            </a:p>
          </p:txBody>
        </p:sp>
      </p:grpSp>
      <p:grpSp>
        <p:nvGrpSpPr>
          <p:cNvPr id="124" name="그룹 123">
            <a:extLst>
              <a:ext uri="{FF2B5EF4-FFF2-40B4-BE49-F238E27FC236}">
                <a16:creationId xmlns:a16="http://schemas.microsoft.com/office/drawing/2014/main" xmlns="" id="{DFFC0A83-E1B3-4ED9-9C45-118654CD97D8}"/>
              </a:ext>
            </a:extLst>
          </p:cNvPr>
          <p:cNvGrpSpPr/>
          <p:nvPr/>
        </p:nvGrpSpPr>
        <p:grpSpPr>
          <a:xfrm>
            <a:off x="1500008" y="3179926"/>
            <a:ext cx="194496" cy="219792"/>
            <a:chOff x="1594849" y="2060869"/>
            <a:chExt cx="582426" cy="592708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25" name="Freeform 370">
              <a:extLst>
                <a:ext uri="{FF2B5EF4-FFF2-40B4-BE49-F238E27FC236}">
                  <a16:creationId xmlns:a16="http://schemas.microsoft.com/office/drawing/2014/main" xmlns="" id="{05F3DF11-2EF4-404C-9202-2BA05EFA60FC}"/>
                </a:ext>
              </a:extLst>
            </p:cNvPr>
            <p:cNvSpPr/>
            <p:nvPr/>
          </p:nvSpPr>
          <p:spPr>
            <a:xfrm>
              <a:off x="1594849" y="2060869"/>
              <a:ext cx="582426" cy="592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82" y="982"/>
                  </a:moveTo>
                  <a:lnTo>
                    <a:pt x="982" y="20618"/>
                  </a:lnTo>
                  <a:lnTo>
                    <a:pt x="20618" y="20618"/>
                  </a:lnTo>
                  <a:lnTo>
                    <a:pt x="20618" y="982"/>
                  </a:lnTo>
                  <a:close/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247">
                <a:defRPr sz="1700"/>
              </a:pPr>
              <a:endParaRPr dirty="0"/>
            </a:p>
          </p:txBody>
        </p:sp>
        <p:sp>
          <p:nvSpPr>
            <p:cNvPr id="126" name="Freeform 5">
              <a:extLst>
                <a:ext uri="{FF2B5EF4-FFF2-40B4-BE49-F238E27FC236}">
                  <a16:creationId xmlns:a16="http://schemas.microsoft.com/office/drawing/2014/main" xmlns="" id="{62C295BB-4D3F-4D6F-9AEC-A1AC034EECDC}"/>
                </a:ext>
              </a:extLst>
            </p:cNvPr>
            <p:cNvSpPr/>
            <p:nvPr/>
          </p:nvSpPr>
          <p:spPr>
            <a:xfrm>
              <a:off x="1700294" y="2301341"/>
              <a:ext cx="134276" cy="144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42" y="21600"/>
                  </a:moveTo>
                  <a:cubicBezTo>
                    <a:pt x="10658" y="21600"/>
                    <a:pt x="10658" y="21600"/>
                    <a:pt x="10658" y="21600"/>
                  </a:cubicBezTo>
                  <a:cubicBezTo>
                    <a:pt x="9308" y="21600"/>
                    <a:pt x="8384" y="20733"/>
                    <a:pt x="7745" y="19467"/>
                  </a:cubicBezTo>
                  <a:cubicBezTo>
                    <a:pt x="355" y="3467"/>
                    <a:pt x="355" y="3467"/>
                    <a:pt x="355" y="3467"/>
                  </a:cubicBezTo>
                  <a:cubicBezTo>
                    <a:pt x="213" y="3133"/>
                    <a:pt x="0" y="2733"/>
                    <a:pt x="0" y="2267"/>
                  </a:cubicBezTo>
                  <a:cubicBezTo>
                    <a:pt x="0" y="1133"/>
                    <a:pt x="1137" y="0"/>
                    <a:pt x="2558" y="0"/>
                  </a:cubicBezTo>
                  <a:cubicBezTo>
                    <a:pt x="3979" y="0"/>
                    <a:pt x="4689" y="733"/>
                    <a:pt x="5116" y="1733"/>
                  </a:cubicBezTo>
                  <a:cubicBezTo>
                    <a:pt x="10871" y="15600"/>
                    <a:pt x="10871" y="15600"/>
                    <a:pt x="10871" y="15600"/>
                  </a:cubicBezTo>
                  <a:cubicBezTo>
                    <a:pt x="16697" y="1667"/>
                    <a:pt x="16697" y="1667"/>
                    <a:pt x="16697" y="1667"/>
                  </a:cubicBezTo>
                  <a:cubicBezTo>
                    <a:pt x="17053" y="800"/>
                    <a:pt x="17763" y="0"/>
                    <a:pt x="19113" y="0"/>
                  </a:cubicBezTo>
                  <a:cubicBezTo>
                    <a:pt x="20463" y="0"/>
                    <a:pt x="21600" y="1000"/>
                    <a:pt x="21600" y="2267"/>
                  </a:cubicBezTo>
                  <a:cubicBezTo>
                    <a:pt x="21600" y="2733"/>
                    <a:pt x="21387" y="3200"/>
                    <a:pt x="21316" y="3467"/>
                  </a:cubicBezTo>
                  <a:cubicBezTo>
                    <a:pt x="13855" y="19467"/>
                    <a:pt x="13855" y="19467"/>
                    <a:pt x="13855" y="19467"/>
                  </a:cubicBezTo>
                  <a:cubicBezTo>
                    <a:pt x="13287" y="20733"/>
                    <a:pt x="12292" y="21600"/>
                    <a:pt x="10942" y="216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247">
                <a:defRPr sz="1700"/>
              </a:pPr>
              <a:endParaRPr/>
            </a:p>
          </p:txBody>
        </p:sp>
        <p:sp>
          <p:nvSpPr>
            <p:cNvPr id="127" name="Freeform 6">
              <a:extLst>
                <a:ext uri="{FF2B5EF4-FFF2-40B4-BE49-F238E27FC236}">
                  <a16:creationId xmlns:a16="http://schemas.microsoft.com/office/drawing/2014/main" xmlns="" id="{A50267A0-9410-4CF4-ABBF-53251C21DFA0}"/>
                </a:ext>
              </a:extLst>
            </p:cNvPr>
            <p:cNvSpPr/>
            <p:nvPr/>
          </p:nvSpPr>
          <p:spPr>
            <a:xfrm>
              <a:off x="1860619" y="2300035"/>
              <a:ext cx="210740" cy="144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600"/>
                  </a:moveTo>
                  <a:cubicBezTo>
                    <a:pt x="0" y="1267"/>
                    <a:pt x="679" y="200"/>
                    <a:pt x="1585" y="200"/>
                  </a:cubicBezTo>
                  <a:cubicBezTo>
                    <a:pt x="2536" y="200"/>
                    <a:pt x="3260" y="1267"/>
                    <a:pt x="3260" y="2600"/>
                  </a:cubicBezTo>
                  <a:cubicBezTo>
                    <a:pt x="3260" y="3600"/>
                    <a:pt x="3260" y="3600"/>
                    <a:pt x="3260" y="3600"/>
                  </a:cubicBezTo>
                  <a:cubicBezTo>
                    <a:pt x="4166" y="1733"/>
                    <a:pt x="5389" y="0"/>
                    <a:pt x="7562" y="0"/>
                  </a:cubicBezTo>
                  <a:cubicBezTo>
                    <a:pt x="9645" y="0"/>
                    <a:pt x="11094" y="1467"/>
                    <a:pt x="11819" y="3667"/>
                  </a:cubicBezTo>
                  <a:cubicBezTo>
                    <a:pt x="12951" y="1467"/>
                    <a:pt x="14491" y="0"/>
                    <a:pt x="16619" y="0"/>
                  </a:cubicBezTo>
                  <a:cubicBezTo>
                    <a:pt x="19743" y="0"/>
                    <a:pt x="21600" y="2867"/>
                    <a:pt x="21600" y="8000"/>
                  </a:cubicBezTo>
                  <a:cubicBezTo>
                    <a:pt x="21600" y="19200"/>
                    <a:pt x="21600" y="19200"/>
                    <a:pt x="21600" y="19200"/>
                  </a:cubicBezTo>
                  <a:cubicBezTo>
                    <a:pt x="21600" y="20533"/>
                    <a:pt x="20921" y="21600"/>
                    <a:pt x="20015" y="21600"/>
                  </a:cubicBezTo>
                  <a:cubicBezTo>
                    <a:pt x="19109" y="21600"/>
                    <a:pt x="18340" y="20533"/>
                    <a:pt x="18340" y="19200"/>
                  </a:cubicBezTo>
                  <a:cubicBezTo>
                    <a:pt x="18340" y="9467"/>
                    <a:pt x="18340" y="9467"/>
                    <a:pt x="18340" y="9467"/>
                  </a:cubicBezTo>
                  <a:cubicBezTo>
                    <a:pt x="18340" y="6133"/>
                    <a:pt x="17298" y="4333"/>
                    <a:pt x="15487" y="4333"/>
                  </a:cubicBezTo>
                  <a:cubicBezTo>
                    <a:pt x="13675" y="4333"/>
                    <a:pt x="12453" y="6200"/>
                    <a:pt x="12453" y="9533"/>
                  </a:cubicBezTo>
                  <a:cubicBezTo>
                    <a:pt x="12453" y="19200"/>
                    <a:pt x="12453" y="19200"/>
                    <a:pt x="12453" y="19200"/>
                  </a:cubicBezTo>
                  <a:cubicBezTo>
                    <a:pt x="12453" y="20533"/>
                    <a:pt x="11683" y="21600"/>
                    <a:pt x="10823" y="21600"/>
                  </a:cubicBezTo>
                  <a:cubicBezTo>
                    <a:pt x="9917" y="21600"/>
                    <a:pt x="9192" y="20533"/>
                    <a:pt x="9192" y="19200"/>
                  </a:cubicBezTo>
                  <a:cubicBezTo>
                    <a:pt x="9192" y="9467"/>
                    <a:pt x="9192" y="9467"/>
                    <a:pt x="9192" y="9467"/>
                  </a:cubicBezTo>
                  <a:cubicBezTo>
                    <a:pt x="9192" y="6200"/>
                    <a:pt x="8106" y="4333"/>
                    <a:pt x="6294" y="4333"/>
                  </a:cubicBezTo>
                  <a:cubicBezTo>
                    <a:pt x="4483" y="4333"/>
                    <a:pt x="3260" y="6333"/>
                    <a:pt x="3260" y="9533"/>
                  </a:cubicBezTo>
                  <a:cubicBezTo>
                    <a:pt x="3260" y="19200"/>
                    <a:pt x="3260" y="19200"/>
                    <a:pt x="3260" y="19200"/>
                  </a:cubicBezTo>
                  <a:cubicBezTo>
                    <a:pt x="3260" y="20533"/>
                    <a:pt x="2536" y="21600"/>
                    <a:pt x="1585" y="21600"/>
                  </a:cubicBezTo>
                  <a:cubicBezTo>
                    <a:pt x="725" y="21600"/>
                    <a:pt x="0" y="20533"/>
                    <a:pt x="0" y="19200"/>
                  </a:cubicBezTo>
                  <a:lnTo>
                    <a:pt x="0" y="260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247">
                <a:defRPr sz="1700"/>
              </a:pPr>
              <a:endParaRPr/>
            </a:p>
          </p:txBody>
        </p:sp>
      </p:grpSp>
      <p:pic>
        <p:nvPicPr>
          <p:cNvPr id="128" name="Picture 17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5" y="1163306"/>
            <a:ext cx="732946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Image result for aws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122" y="1863823"/>
            <a:ext cx="1141653" cy="114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gcp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220" y="2721553"/>
            <a:ext cx="1785458" cy="100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naver cloud ic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391" y="3721087"/>
            <a:ext cx="583116" cy="58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" name="모서리가 둥근 직사각형 129"/>
          <p:cNvSpPr/>
          <p:nvPr/>
        </p:nvSpPr>
        <p:spPr>
          <a:xfrm>
            <a:off x="5604273" y="1863823"/>
            <a:ext cx="2341916" cy="2668707"/>
          </a:xfrm>
          <a:prstGeom prst="round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1" name="Picture 4" descr="Image result for user ic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395" y="968385"/>
            <a:ext cx="325296" cy="32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" name="Rectangle 27"/>
          <p:cNvSpPr/>
          <p:nvPr/>
        </p:nvSpPr>
        <p:spPr>
          <a:xfrm>
            <a:off x="6939691" y="1034936"/>
            <a:ext cx="530915" cy="2169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ko-KR" altLang="en-US" sz="900" b="1" dirty="0">
                <a:latin typeface="+mn-ea"/>
                <a:cs typeface="Noto Sans KR Medium"/>
              </a:rPr>
              <a:t>사용자</a:t>
            </a:r>
            <a:endParaRPr lang="en-US" altLang="ko-KR" sz="900" b="1" dirty="0">
              <a:latin typeface="+mn-ea"/>
              <a:cs typeface="Noto Sans KR Medium"/>
            </a:endParaRPr>
          </a:p>
        </p:txBody>
      </p:sp>
      <p:cxnSp>
        <p:nvCxnSpPr>
          <p:cNvPr id="13" name="직선 연결선 12"/>
          <p:cNvCxnSpPr>
            <a:stCxn id="131" idx="2"/>
            <a:endCxn id="153" idx="0"/>
          </p:cNvCxnSpPr>
          <p:nvPr/>
        </p:nvCxnSpPr>
        <p:spPr>
          <a:xfrm flipH="1">
            <a:off x="6775231" y="1293681"/>
            <a:ext cx="1812" cy="91533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왼쪽/오른쪽 화살표 13"/>
          <p:cNvSpPr/>
          <p:nvPr/>
        </p:nvSpPr>
        <p:spPr>
          <a:xfrm>
            <a:off x="3052761" y="2645418"/>
            <a:ext cx="2423436" cy="958478"/>
          </a:xfrm>
          <a:prstGeom prst="leftRightArrow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/>
              <a:t>하이브리드 클라우드</a:t>
            </a:r>
          </a:p>
        </p:txBody>
      </p:sp>
      <p:sp>
        <p:nvSpPr>
          <p:cNvPr id="15" name="위쪽/아래쪽 화살표 14"/>
          <p:cNvSpPr/>
          <p:nvPr/>
        </p:nvSpPr>
        <p:spPr>
          <a:xfrm>
            <a:off x="8058943" y="1966177"/>
            <a:ext cx="875705" cy="2518577"/>
          </a:xfrm>
          <a:prstGeom prst="upDown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/>
              <a:t>멀티</a:t>
            </a:r>
            <a:endParaRPr lang="en-US" altLang="ko-KR" b="1" dirty="0"/>
          </a:p>
          <a:p>
            <a:pPr algn="ctr"/>
            <a:r>
              <a:rPr lang="ko-KR" altLang="en-US" b="1" dirty="0"/>
              <a:t>  </a:t>
            </a:r>
            <a:r>
              <a:rPr lang="ko-KR" altLang="en-US" b="1" dirty="0" err="1"/>
              <a:t>클라우드</a:t>
            </a:r>
            <a:endParaRPr lang="ko-KR" alt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462018" y="1432499"/>
            <a:ext cx="6367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internet</a:t>
            </a:r>
            <a:endParaRPr lang="ko-KR" altLang="en-US" sz="1000" dirty="0"/>
          </a:p>
        </p:txBody>
      </p:sp>
      <p:sp>
        <p:nvSpPr>
          <p:cNvPr id="140" name="Rectangle 27"/>
          <p:cNvSpPr/>
          <p:nvPr/>
        </p:nvSpPr>
        <p:spPr>
          <a:xfrm>
            <a:off x="1187994" y="4575778"/>
            <a:ext cx="1148070" cy="2308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 err="1">
                <a:solidFill>
                  <a:schemeClr val="lt1"/>
                </a:solidFill>
              </a:rPr>
              <a:t>프라이빗</a:t>
            </a:r>
            <a:r>
              <a:rPr lang="ko-KR" altLang="en-US" sz="900" b="1" dirty="0">
                <a:solidFill>
                  <a:schemeClr val="lt1"/>
                </a:solidFill>
              </a:rPr>
              <a:t> </a:t>
            </a:r>
            <a:r>
              <a:rPr lang="ko-KR" altLang="en-US" sz="900" b="1" dirty="0" err="1">
                <a:solidFill>
                  <a:schemeClr val="lt1"/>
                </a:solidFill>
              </a:rPr>
              <a:t>클라우드</a:t>
            </a:r>
            <a:endParaRPr lang="en-US" altLang="ko-KR" sz="900" b="1" dirty="0">
              <a:solidFill>
                <a:schemeClr val="lt1"/>
              </a:solidFill>
            </a:endParaRPr>
          </a:p>
        </p:txBody>
      </p:sp>
      <p:sp>
        <p:nvSpPr>
          <p:cNvPr id="141" name="Rectangle 27"/>
          <p:cNvSpPr/>
          <p:nvPr/>
        </p:nvSpPr>
        <p:spPr>
          <a:xfrm>
            <a:off x="6258904" y="4575778"/>
            <a:ext cx="1032654" cy="2308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 err="1">
                <a:solidFill>
                  <a:schemeClr val="lt1"/>
                </a:solidFill>
              </a:rPr>
              <a:t>퍼블릭</a:t>
            </a:r>
            <a:r>
              <a:rPr lang="ko-KR" altLang="en-US" sz="900" b="1" dirty="0">
                <a:solidFill>
                  <a:schemeClr val="lt1"/>
                </a:solidFill>
              </a:rPr>
              <a:t> </a:t>
            </a:r>
            <a:r>
              <a:rPr lang="ko-KR" altLang="en-US" sz="900" b="1" dirty="0" err="1">
                <a:solidFill>
                  <a:schemeClr val="lt1"/>
                </a:solidFill>
              </a:rPr>
              <a:t>클라우드</a:t>
            </a:r>
            <a:endParaRPr lang="en-US" altLang="ko-KR" sz="900" b="1" dirty="0">
              <a:solidFill>
                <a:schemeClr val="lt1"/>
              </a:solidFill>
            </a:endParaRPr>
          </a:p>
        </p:txBody>
      </p:sp>
      <p:cxnSp>
        <p:nvCxnSpPr>
          <p:cNvPr id="150" name="직선 연결선 149"/>
          <p:cNvCxnSpPr>
            <a:stCxn id="153" idx="2"/>
            <a:endCxn id="130" idx="0"/>
          </p:cNvCxnSpPr>
          <p:nvPr/>
        </p:nvCxnSpPr>
        <p:spPr>
          <a:xfrm>
            <a:off x="6775231" y="1744784"/>
            <a:ext cx="0" cy="119039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48" name="Picture 24" descr="Image result for user portal ic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922" y="1919889"/>
            <a:ext cx="416618" cy="41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5" name="Picture 4" descr="Image result for user ic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885" y="1966177"/>
            <a:ext cx="325296" cy="32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6" name="Rectangle 27"/>
          <p:cNvSpPr/>
          <p:nvPr/>
        </p:nvSpPr>
        <p:spPr>
          <a:xfrm>
            <a:off x="2386136" y="2323016"/>
            <a:ext cx="530915" cy="2169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ko-KR" altLang="en-US" sz="900" b="1" dirty="0">
                <a:latin typeface="+mn-ea"/>
                <a:cs typeface="Noto Sans KR Medium"/>
              </a:rPr>
              <a:t>사용자</a:t>
            </a:r>
            <a:endParaRPr lang="en-US" altLang="ko-KR" sz="900" b="1" dirty="0">
              <a:latin typeface="+mn-ea"/>
              <a:cs typeface="Noto Sans KR Medium"/>
            </a:endParaRPr>
          </a:p>
        </p:txBody>
      </p:sp>
      <p:cxnSp>
        <p:nvCxnSpPr>
          <p:cNvPr id="167" name="직선 연결선 166"/>
          <p:cNvCxnSpPr>
            <a:stCxn id="165" idx="1"/>
            <a:endCxn id="1048" idx="3"/>
          </p:cNvCxnSpPr>
          <p:nvPr/>
        </p:nvCxnSpPr>
        <p:spPr>
          <a:xfrm flipH="1" flipV="1">
            <a:off x="1839540" y="2128198"/>
            <a:ext cx="651345" cy="627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0" name="Rectangle 27"/>
          <p:cNvSpPr/>
          <p:nvPr/>
        </p:nvSpPr>
        <p:spPr>
          <a:xfrm>
            <a:off x="1753960" y="2144587"/>
            <a:ext cx="513282" cy="2169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900" b="1" dirty="0">
                <a:latin typeface="+mn-ea"/>
                <a:cs typeface="Noto Sans KR Medium"/>
              </a:rPr>
              <a:t>portal</a:t>
            </a:r>
          </a:p>
        </p:txBody>
      </p:sp>
    </p:spTree>
    <p:extLst>
      <p:ext uri="{BB962C8B-B14F-4D97-AF65-F5344CB8AC3E}">
        <p14:creationId xmlns:p14="http://schemas.microsoft.com/office/powerpoint/2010/main" val="200183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-2487" y="176166"/>
            <a:ext cx="1050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 latinLnBrk="0"/>
            <a:r>
              <a:rPr lang="ko-KR" altLang="en-US" sz="1800" b="1" spc="-113" dirty="0" err="1">
                <a:solidFill>
                  <a:srgbClr val="3343A1"/>
                </a:solidFill>
                <a:cs typeface="Noto Sans KR Medium"/>
              </a:rPr>
              <a:t>클라우드</a:t>
            </a:r>
            <a:endParaRPr lang="en-US" sz="1800" b="1" spc="-113" dirty="0">
              <a:solidFill>
                <a:srgbClr val="3343A1"/>
              </a:solidFill>
              <a:cs typeface="Noto Sans KR Medium"/>
            </a:endParaRPr>
          </a:p>
        </p:txBody>
      </p:sp>
      <p:sp>
        <p:nvSpPr>
          <p:cNvPr id="52" name="직사각형 22"/>
          <p:cNvSpPr/>
          <p:nvPr/>
        </p:nvSpPr>
        <p:spPr>
          <a:xfrm>
            <a:off x="680" y="696128"/>
            <a:ext cx="9139241" cy="216024"/>
          </a:xfrm>
          <a:prstGeom prst="rect">
            <a:avLst/>
          </a:prstGeom>
          <a:solidFill>
            <a:srgbClr val="3343A1"/>
          </a:solidFill>
          <a:ln w="9525">
            <a:solidFill>
              <a:srgbClr val="3350A1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200" b="1" dirty="0">
                <a:solidFill>
                  <a:prstClr val="white"/>
                </a:solidFill>
              </a:rPr>
              <a:t>기업 </a:t>
            </a:r>
            <a:r>
              <a:rPr lang="ko-KR" altLang="en-US" sz="1200" b="1" dirty="0" err="1">
                <a:solidFill>
                  <a:prstClr val="white"/>
                </a:solidFill>
              </a:rPr>
              <a:t>클라우드</a:t>
            </a:r>
            <a:r>
              <a:rPr lang="en-US" altLang="ko-KR" sz="1200" b="1" dirty="0">
                <a:solidFill>
                  <a:prstClr val="white"/>
                </a:solidFill>
              </a:rPr>
              <a:t> </a:t>
            </a:r>
            <a:r>
              <a:rPr lang="ko-KR" altLang="en-US" sz="1200" b="1" dirty="0">
                <a:solidFill>
                  <a:prstClr val="white"/>
                </a:solidFill>
              </a:rPr>
              <a:t>사용 현황 </a:t>
            </a:r>
          </a:p>
        </p:txBody>
      </p:sp>
      <p:pic>
        <p:nvPicPr>
          <p:cNvPr id="158" name="그림 1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80" y="1442816"/>
            <a:ext cx="8650619" cy="296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48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-2487" y="176166"/>
            <a:ext cx="1050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 latinLnBrk="0"/>
            <a:r>
              <a:rPr lang="ko-KR" altLang="en-US" sz="1800" b="1" spc="-113" dirty="0">
                <a:solidFill>
                  <a:srgbClr val="3343A1"/>
                </a:solidFill>
                <a:cs typeface="Noto Sans KR Medium"/>
              </a:rPr>
              <a:t>클라우드</a:t>
            </a:r>
            <a:endParaRPr lang="en-US" sz="1800" b="1" spc="-113" dirty="0">
              <a:solidFill>
                <a:srgbClr val="3343A1"/>
              </a:solidFill>
              <a:cs typeface="Noto Sans KR Medium"/>
            </a:endParaRPr>
          </a:p>
        </p:txBody>
      </p:sp>
      <p:sp>
        <p:nvSpPr>
          <p:cNvPr id="52" name="직사각형 22"/>
          <p:cNvSpPr/>
          <p:nvPr/>
        </p:nvSpPr>
        <p:spPr>
          <a:xfrm>
            <a:off x="680" y="696128"/>
            <a:ext cx="9139241" cy="216024"/>
          </a:xfrm>
          <a:prstGeom prst="rect">
            <a:avLst/>
          </a:prstGeom>
          <a:solidFill>
            <a:srgbClr val="3343A1"/>
          </a:solidFill>
          <a:ln w="9525">
            <a:solidFill>
              <a:srgbClr val="3350A1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200" b="1" dirty="0">
                <a:solidFill>
                  <a:prstClr val="white"/>
                </a:solidFill>
              </a:rPr>
              <a:t>금융 클라우드 보안 가이드라인 변경 내용</a:t>
            </a:r>
          </a:p>
        </p:txBody>
      </p:sp>
      <p:sp>
        <p:nvSpPr>
          <p:cNvPr id="17" name="AutoShape 48">
            <a:extLst>
              <a:ext uri="{FF2B5EF4-FFF2-40B4-BE49-F238E27FC236}">
                <a16:creationId xmlns:a16="http://schemas.microsoft.com/office/drawing/2014/main" xmlns="" id="{74DECB51-ACED-4943-B75A-6E060DB06C25}"/>
              </a:ext>
            </a:extLst>
          </p:cNvPr>
          <p:cNvSpPr>
            <a:spLocks noChangeArrowheads="1"/>
          </p:cNvSpPr>
          <p:nvPr/>
        </p:nvSpPr>
        <p:spPr bwMode="auto">
          <a:xfrm rot="16200000" flipV="1">
            <a:off x="1473278" y="2814609"/>
            <a:ext cx="2534414" cy="346873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ysClr val="window" lastClr="FFFFFF">
                  <a:lumMod val="75000"/>
                </a:sysClr>
              </a:gs>
              <a:gs pos="100000">
                <a:sysClr val="window" lastClr="FFFFFF"/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rot="10800000" wrap="none" anchor="ctr"/>
          <a:lstStyle>
            <a:defPPr>
              <a:defRPr lang="en-US"/>
            </a:defPPr>
            <a:lvl1pPr marL="0" algn="l" defTabSz="457145" rtl="0" eaLnBrk="1" latinLnBrk="0" hangingPunct="1">
              <a:defRPr sz="17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5" algn="l" defTabSz="457145" rtl="0" eaLnBrk="1" latinLnBrk="0" hangingPunct="1">
              <a:defRPr sz="17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0" algn="l" defTabSz="457145" rtl="0" eaLnBrk="1" latinLnBrk="0" hangingPunct="1">
              <a:defRPr sz="17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34" algn="l" defTabSz="457145" rtl="0" eaLnBrk="1" latinLnBrk="0" hangingPunct="1">
              <a:defRPr sz="17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9" algn="l" defTabSz="457145" rtl="0" eaLnBrk="1" latinLnBrk="0" hangingPunct="1">
              <a:defRPr sz="17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24" algn="l" defTabSz="457145" rtl="0" eaLnBrk="1" latinLnBrk="0" hangingPunct="1">
              <a:defRPr sz="17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69" algn="l" defTabSz="457145" rtl="0" eaLnBrk="1" latinLnBrk="0" hangingPunct="1">
              <a:defRPr sz="17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13" algn="l" defTabSz="457145" rtl="0" eaLnBrk="1" latinLnBrk="0" hangingPunct="1">
              <a:defRPr sz="17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58" algn="l" defTabSz="457145" rtl="0" eaLnBrk="1" latinLnBrk="0" hangingPunct="1">
              <a:defRPr sz="17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8" name="AutoShape 63">
            <a:extLst>
              <a:ext uri="{FF2B5EF4-FFF2-40B4-BE49-F238E27FC236}">
                <a16:creationId xmlns:a16="http://schemas.microsoft.com/office/drawing/2014/main" xmlns="" id="{F7977704-FFC3-4D18-9B78-FF0691ADE1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9282" y="1181387"/>
            <a:ext cx="5966753" cy="2388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>
                <a:solidFill>
                  <a:schemeClr val="lt1"/>
                </a:solidFill>
                <a:latin typeface="+mj-lt"/>
              </a:rPr>
              <a:t>변경</a:t>
            </a:r>
            <a:r>
              <a:rPr lang="en-US" altLang="ko-KR" sz="1000" b="1" dirty="0">
                <a:solidFill>
                  <a:schemeClr val="lt1"/>
                </a:solidFill>
                <a:latin typeface="+mj-lt"/>
              </a:rPr>
              <a:t>(‘19.1)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xmlns="" id="{092833E0-5FAE-4AE1-A0DC-825918B56B0A}"/>
              </a:ext>
            </a:extLst>
          </p:cNvPr>
          <p:cNvSpPr/>
          <p:nvPr/>
        </p:nvSpPr>
        <p:spPr>
          <a:xfrm>
            <a:off x="249980" y="1447088"/>
            <a:ext cx="2252690" cy="33334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 dirty="0">
              <a:solidFill>
                <a:schemeClr val="lt1"/>
              </a:solidFill>
            </a:endParaRPr>
          </a:p>
        </p:txBody>
      </p:sp>
      <p:sp>
        <p:nvSpPr>
          <p:cNvPr id="20" name="AutoShape 63">
            <a:extLst>
              <a:ext uri="{FF2B5EF4-FFF2-40B4-BE49-F238E27FC236}">
                <a16:creationId xmlns:a16="http://schemas.microsoft.com/office/drawing/2014/main" xmlns="" id="{5DA567E5-B4AC-4100-BC90-DC7D68B10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588" y="1181387"/>
            <a:ext cx="2252081" cy="2388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>
                <a:solidFill>
                  <a:schemeClr val="lt1"/>
                </a:solidFill>
              </a:rPr>
              <a:t>기존</a:t>
            </a:r>
            <a:endParaRPr lang="en-US" altLang="ko-KR" sz="900" b="1" dirty="0">
              <a:solidFill>
                <a:schemeClr val="lt1"/>
              </a:solidFill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xmlns="" id="{D7672ED8-48DD-4768-B416-E284E460ABC0}"/>
              </a:ext>
            </a:extLst>
          </p:cNvPr>
          <p:cNvSpPr/>
          <p:nvPr/>
        </p:nvSpPr>
        <p:spPr>
          <a:xfrm>
            <a:off x="3009282" y="1465533"/>
            <a:ext cx="5966753" cy="329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 b="1" dirty="0">
              <a:solidFill>
                <a:schemeClr val="lt1"/>
              </a:solidFill>
            </a:endParaRPr>
          </a:p>
        </p:txBody>
      </p:sp>
      <p:sp>
        <p:nvSpPr>
          <p:cNvPr id="26" name="텍스트 개체 틀 5">
            <a:extLst>
              <a:ext uri="{FF2B5EF4-FFF2-40B4-BE49-F238E27FC236}">
                <a16:creationId xmlns:a16="http://schemas.microsoft.com/office/drawing/2014/main" xmlns="" id="{F74BA7C9-01FE-41A7-BD3E-3DEA673A6393}"/>
              </a:ext>
            </a:extLst>
          </p:cNvPr>
          <p:cNvSpPr txBox="1">
            <a:spLocks/>
          </p:cNvSpPr>
          <p:nvPr/>
        </p:nvSpPr>
        <p:spPr>
          <a:xfrm>
            <a:off x="3237065" y="1659718"/>
            <a:ext cx="5570357" cy="6018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algn="ctr">
              <a:defRPr sz="10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ko-KR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단</a:t>
            </a:r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109</a:t>
            </a:r>
            <a:r>
              <a:rPr lang="ko-KR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개 기본보호조치</a:t>
            </a:r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+9</a:t>
            </a:r>
            <a:r>
              <a:rPr lang="ko-KR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개 금융분야 추가보호조치가 완료</a:t>
            </a:r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ko-KR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확보</a:t>
            </a:r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r>
              <a:rPr lang="ko-KR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된 클라우드 서비스</a:t>
            </a:r>
            <a:endParaRPr lang="en-US" altLang="ko-K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Text Box 3">
            <a:extLst>
              <a:ext uri="{FF2B5EF4-FFF2-40B4-BE49-F238E27FC236}">
                <a16:creationId xmlns:a16="http://schemas.microsoft.com/office/drawing/2014/main" xmlns="" id="{D01AC076-B485-49A9-8B84-CA412377D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56" y="2207405"/>
            <a:ext cx="2471737" cy="517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en-US"/>
            </a:defPPr>
            <a:lvl1pPr marL="0" algn="l" defTabSz="457145" rtl="0" eaLnBrk="1" latinLnBrk="0" hangingPunct="1">
              <a:defRPr sz="17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5" algn="l" defTabSz="457145" rtl="0" eaLnBrk="1" latinLnBrk="0" hangingPunct="1">
              <a:defRPr sz="17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0" algn="l" defTabSz="457145" rtl="0" eaLnBrk="1" latinLnBrk="0" hangingPunct="1">
              <a:defRPr sz="17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34" algn="l" defTabSz="457145" rtl="0" eaLnBrk="1" latinLnBrk="0" hangingPunct="1">
              <a:defRPr sz="17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9" algn="l" defTabSz="457145" rtl="0" eaLnBrk="1" latinLnBrk="0" hangingPunct="1">
              <a:defRPr sz="17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24" algn="l" defTabSz="457145" rtl="0" eaLnBrk="1" latinLnBrk="0" hangingPunct="1">
              <a:defRPr sz="17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69" algn="l" defTabSz="457145" rtl="0" eaLnBrk="1" latinLnBrk="0" hangingPunct="1">
              <a:defRPr sz="17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13" algn="l" defTabSz="457145" rtl="0" eaLnBrk="1" latinLnBrk="0" hangingPunct="1">
              <a:defRPr sz="17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58" algn="l" defTabSz="457145" rtl="0" eaLnBrk="1" latinLnBrk="0" hangingPunct="1">
              <a:defRPr sz="17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30000"/>
              </a:spcBef>
            </a:pPr>
            <a:r>
              <a:rPr lang="ko-KR" altLang="en-US" sz="1200" b="0" dirty="0">
                <a:latin typeface="+mj-ea"/>
                <a:ea typeface="+mj-ea"/>
              </a:rPr>
              <a:t>개인정보 및 전자금융거래정보</a:t>
            </a:r>
            <a:endParaRPr lang="en-US" altLang="ko-KR" sz="1200" b="0" dirty="0">
              <a:latin typeface="+mj-ea"/>
              <a:ea typeface="+mj-ea"/>
            </a:endParaRPr>
          </a:p>
          <a:p>
            <a:pPr algn="ctr">
              <a:spcBef>
                <a:spcPct val="30000"/>
              </a:spcBef>
            </a:pPr>
            <a:r>
              <a:rPr lang="ko-KR" altLang="en-US" sz="1200" b="0" dirty="0">
                <a:latin typeface="+mj-ea"/>
                <a:ea typeface="+mj-ea"/>
              </a:rPr>
              <a:t>퍼블릭 클라우드</a:t>
            </a:r>
            <a:r>
              <a:rPr lang="en-US" altLang="ko-KR" sz="1200" b="0" dirty="0">
                <a:latin typeface="+mj-ea"/>
                <a:ea typeface="+mj-ea"/>
              </a:rPr>
              <a:t> </a:t>
            </a:r>
            <a:r>
              <a:rPr lang="ko-KR" altLang="en-US" sz="1200" b="0" dirty="0">
                <a:latin typeface="+mj-ea"/>
                <a:ea typeface="+mj-ea"/>
              </a:rPr>
              <a:t>이용 불가</a:t>
            </a:r>
            <a:endParaRPr lang="en-US" altLang="ko-KR" sz="1200" b="0" dirty="0">
              <a:latin typeface="+mj-ea"/>
              <a:ea typeface="+mj-ea"/>
            </a:endParaRPr>
          </a:p>
        </p:txBody>
      </p:sp>
      <p:sp>
        <p:nvSpPr>
          <p:cNvPr id="23" name="Text Box 3">
            <a:extLst>
              <a:ext uri="{FF2B5EF4-FFF2-40B4-BE49-F238E27FC236}">
                <a16:creationId xmlns:a16="http://schemas.microsoft.com/office/drawing/2014/main" xmlns="" id="{C8D0B658-6DB1-4478-8A57-1A04BA22E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0181" y="1532986"/>
            <a:ext cx="555844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en-US"/>
            </a:defPPr>
            <a:lvl1pPr marL="0" algn="l" defTabSz="457145" rtl="0" eaLnBrk="1" latinLnBrk="0" hangingPunct="1">
              <a:defRPr sz="17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5" algn="l" defTabSz="457145" rtl="0" eaLnBrk="1" latinLnBrk="0" hangingPunct="1">
              <a:defRPr sz="17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0" algn="l" defTabSz="457145" rtl="0" eaLnBrk="1" latinLnBrk="0" hangingPunct="1">
              <a:defRPr sz="17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34" algn="l" defTabSz="457145" rtl="0" eaLnBrk="1" latinLnBrk="0" hangingPunct="1">
              <a:defRPr sz="17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9" algn="l" defTabSz="457145" rtl="0" eaLnBrk="1" latinLnBrk="0" hangingPunct="1">
              <a:defRPr sz="17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24" algn="l" defTabSz="457145" rtl="0" eaLnBrk="1" latinLnBrk="0" hangingPunct="1">
              <a:defRPr sz="17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69" algn="l" defTabSz="457145" rtl="0" eaLnBrk="1" latinLnBrk="0" hangingPunct="1">
              <a:defRPr sz="17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13" algn="l" defTabSz="457145" rtl="0" eaLnBrk="1" latinLnBrk="0" hangingPunct="1">
              <a:defRPr sz="17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58" algn="l" defTabSz="457145" rtl="0" eaLnBrk="1" latinLnBrk="0" hangingPunct="1">
              <a:defRPr sz="17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30000"/>
              </a:spcBef>
            </a:pPr>
            <a:r>
              <a:rPr lang="ko-KR" altLang="en-US" sz="1200" b="1" dirty="0">
                <a:latin typeface="+mj-ea"/>
                <a:ea typeface="+mj-ea"/>
              </a:rPr>
              <a:t>개인정보 및 전자금융거래정보 퍼블릭 클라우드 수용 가능 </a:t>
            </a:r>
            <a:endParaRPr lang="en-US" altLang="ko-KR" sz="1200" b="1" dirty="0">
              <a:latin typeface="+mj-ea"/>
              <a:ea typeface="+mj-ea"/>
            </a:endParaRPr>
          </a:p>
        </p:txBody>
      </p:sp>
      <p:pic>
        <p:nvPicPr>
          <p:cNvPr id="24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2590" y="2207405"/>
            <a:ext cx="5738424" cy="247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00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-2487" y="176166"/>
            <a:ext cx="1050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 latinLnBrk="0"/>
            <a:r>
              <a:rPr lang="ko-KR" altLang="en-US" sz="1800" b="1" spc="-113" dirty="0" smtClean="0">
                <a:solidFill>
                  <a:srgbClr val="3343A1"/>
                </a:solidFill>
                <a:cs typeface="Noto Sans KR Medium"/>
              </a:rPr>
              <a:t>컨테이너</a:t>
            </a:r>
            <a:endParaRPr lang="en-US" sz="1800" b="1" spc="-113" dirty="0">
              <a:solidFill>
                <a:srgbClr val="3343A1"/>
              </a:solidFill>
              <a:cs typeface="Noto Sans KR Medium"/>
            </a:endParaRPr>
          </a:p>
        </p:txBody>
      </p:sp>
      <p:sp>
        <p:nvSpPr>
          <p:cNvPr id="52" name="직사각형 22"/>
          <p:cNvSpPr/>
          <p:nvPr/>
        </p:nvSpPr>
        <p:spPr>
          <a:xfrm>
            <a:off x="680" y="696128"/>
            <a:ext cx="9139241" cy="216024"/>
          </a:xfrm>
          <a:prstGeom prst="rect">
            <a:avLst/>
          </a:prstGeom>
          <a:solidFill>
            <a:srgbClr val="3343A1"/>
          </a:solidFill>
          <a:ln w="9525">
            <a:solidFill>
              <a:srgbClr val="3350A1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 b="1" dirty="0" smtClean="0">
                <a:solidFill>
                  <a:prstClr val="white"/>
                </a:solidFill>
              </a:rPr>
              <a:t>Container </a:t>
            </a:r>
            <a:r>
              <a:rPr lang="en-US" altLang="ko-KR" sz="1200" b="1" dirty="0">
                <a:solidFill>
                  <a:prstClr val="white"/>
                </a:solidFill>
              </a:rPr>
              <a:t>&amp; Docker</a:t>
            </a:r>
            <a:endParaRPr lang="ko-KR" altLang="en-US" sz="1200" b="1" dirty="0">
              <a:solidFill>
                <a:prstClr val="white"/>
              </a:solidFill>
            </a:endParaRPr>
          </a:p>
        </p:txBody>
      </p:sp>
      <p:pic>
        <p:nvPicPr>
          <p:cNvPr id="6146" name="Picture 2" descr="http://postfiles9.naver.net/MjAxODEwMjNfNjkg/MDAxNTQwMjg1MjY4ODgw.E5uLpOKwlhjcLN6KI3rX1i5dgUnYiR7jE6COsuLFb6og.JTZ5KediTKPV7L8_ri6Pi5EcviP282lYgd5pX8eCZOgg.PNG.mantechbiz/lxc_docker_1.png?type=w7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486" y="1207173"/>
            <a:ext cx="3900271" cy="222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postfiles16.naver.net/MjAxODEwMjNfMTQ4/MDAxNTQwMjgzODY4MzA5.-EvcvxIDr1Pg65IQcwaLfUkDjuzoQF8NHz76jywlMXQg.aa7xjwvbJgfVbgrMQI0zVVK9P4Dv51g1da3ikcMuG8kg.PNG.mantechbiz/docker_Container.png?type=w7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4" y="1437418"/>
            <a:ext cx="4180262" cy="164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Rectangle 27"/>
          <p:cNvSpPr/>
          <p:nvPr/>
        </p:nvSpPr>
        <p:spPr>
          <a:xfrm>
            <a:off x="5190677" y="3625403"/>
            <a:ext cx="3581460" cy="80181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ko-KR" sz="1000" b="1" dirty="0">
                <a:solidFill>
                  <a:schemeClr val="lt1"/>
                </a:solidFill>
              </a:rPr>
              <a:t>Docker</a:t>
            </a:r>
            <a:r>
              <a:rPr lang="ko-KR" altLang="en-US" sz="1000" b="1" dirty="0">
                <a:solidFill>
                  <a:schemeClr val="lt1"/>
                </a:solidFill>
              </a:rPr>
              <a:t>는 다양한 </a:t>
            </a:r>
            <a:r>
              <a:rPr lang="en-US" altLang="ko-KR" sz="1000" b="1" dirty="0">
                <a:solidFill>
                  <a:schemeClr val="lt1"/>
                </a:solidFill>
              </a:rPr>
              <a:t>Container</a:t>
            </a:r>
            <a:r>
              <a:rPr lang="ko-KR" altLang="en-US" sz="1000" b="1" dirty="0">
                <a:solidFill>
                  <a:schemeClr val="lt1"/>
                </a:solidFill>
              </a:rPr>
              <a:t>관리기술 중 하나</a:t>
            </a:r>
            <a:endParaRPr lang="en-US" altLang="ko-KR" sz="1000" b="1" dirty="0">
              <a:solidFill>
                <a:schemeClr val="lt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ko-KR" altLang="en-US" sz="1000" b="1" dirty="0">
                <a:solidFill>
                  <a:schemeClr val="lt1"/>
                </a:solidFill>
              </a:rPr>
              <a:t>초기 도커 기술은 </a:t>
            </a:r>
            <a:r>
              <a:rPr lang="en-US" altLang="ko-KR" sz="1000" b="1" dirty="0">
                <a:solidFill>
                  <a:schemeClr val="lt1"/>
                </a:solidFill>
              </a:rPr>
              <a:t>LXC </a:t>
            </a:r>
            <a:r>
              <a:rPr lang="ko-KR" altLang="en-US" sz="1000" b="1" dirty="0" smtClean="0">
                <a:solidFill>
                  <a:schemeClr val="lt1"/>
                </a:solidFill>
              </a:rPr>
              <a:t>기술 </a:t>
            </a:r>
            <a:r>
              <a:rPr lang="ko-KR" altLang="en-US" sz="1000" b="1" dirty="0">
                <a:solidFill>
                  <a:schemeClr val="lt1"/>
                </a:solidFill>
              </a:rPr>
              <a:t>기반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ko-KR" altLang="en-US" sz="1000" b="1" dirty="0">
                <a:solidFill>
                  <a:schemeClr val="lt1"/>
                </a:solidFill>
              </a:rPr>
              <a:t>컨테이너의 표준으로 자리잡음</a:t>
            </a:r>
            <a:endParaRPr lang="en-US" altLang="ko-KR" sz="1000" b="1" dirty="0">
              <a:solidFill>
                <a:schemeClr val="lt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ko-KR" altLang="en-US" sz="1000" b="1" dirty="0" err="1">
                <a:solidFill>
                  <a:schemeClr val="lt1"/>
                </a:solidFill>
              </a:rPr>
              <a:t>도커는</a:t>
            </a:r>
            <a:r>
              <a:rPr lang="ko-KR" altLang="en-US" sz="1000" b="1" dirty="0">
                <a:solidFill>
                  <a:schemeClr val="lt1"/>
                </a:solidFill>
              </a:rPr>
              <a:t> 단일 컨테이너 관리에 적합하도록 설계됨</a:t>
            </a:r>
            <a:endParaRPr lang="en-US" altLang="ko-KR" sz="1000" b="1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82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직사각형 22"/>
          <p:cNvSpPr/>
          <p:nvPr/>
        </p:nvSpPr>
        <p:spPr>
          <a:xfrm>
            <a:off x="680" y="696128"/>
            <a:ext cx="9139241" cy="216024"/>
          </a:xfrm>
          <a:prstGeom prst="rect">
            <a:avLst/>
          </a:prstGeom>
          <a:solidFill>
            <a:srgbClr val="3343A1"/>
          </a:solidFill>
          <a:ln w="9525">
            <a:solidFill>
              <a:srgbClr val="3350A1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200" b="1" dirty="0" smtClean="0">
                <a:solidFill>
                  <a:prstClr val="white"/>
                </a:solidFill>
              </a:rPr>
              <a:t>컨테이너 사용 환경 </a:t>
            </a:r>
            <a:r>
              <a:rPr lang="ko-KR" altLang="en-US" sz="1200" b="1" dirty="0">
                <a:solidFill>
                  <a:prstClr val="white"/>
                </a:solidFill>
              </a:rPr>
              <a:t>현황</a:t>
            </a:r>
            <a:r>
              <a:rPr lang="en-US" altLang="ko-KR" sz="1200" b="1" dirty="0">
                <a:solidFill>
                  <a:prstClr val="white"/>
                </a:solidFill>
              </a:rPr>
              <a:t> </a:t>
            </a:r>
            <a:r>
              <a:rPr lang="ko-KR" altLang="en-US" sz="1200" b="1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11" name="그림 10"/>
          <p:cNvPicPr/>
          <p:nvPr/>
        </p:nvPicPr>
        <p:blipFill>
          <a:blip r:embed="rId2"/>
          <a:stretch>
            <a:fillRect/>
          </a:stretch>
        </p:blipFill>
        <p:spPr>
          <a:xfrm>
            <a:off x="263137" y="991983"/>
            <a:ext cx="7953306" cy="383044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-2487" y="176166"/>
            <a:ext cx="1050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 latinLnBrk="0"/>
            <a:r>
              <a:rPr lang="ko-KR" altLang="en-US" sz="1800" b="1" spc="-113" dirty="0" smtClean="0">
                <a:solidFill>
                  <a:srgbClr val="3343A1"/>
                </a:solidFill>
                <a:cs typeface="Noto Sans KR Medium"/>
              </a:rPr>
              <a:t>컨테이너</a:t>
            </a:r>
            <a:endParaRPr lang="en-US" sz="1800" b="1" spc="-113" dirty="0">
              <a:solidFill>
                <a:srgbClr val="3343A1"/>
              </a:solidFill>
              <a:cs typeface="Noto Sans KR Medium"/>
            </a:endParaRPr>
          </a:p>
        </p:txBody>
      </p:sp>
    </p:spTree>
    <p:extLst>
      <p:ext uri="{BB962C8B-B14F-4D97-AF65-F5344CB8AC3E}">
        <p14:creationId xmlns:p14="http://schemas.microsoft.com/office/powerpoint/2010/main" val="141701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타원 183"/>
          <p:cNvSpPr/>
          <p:nvPr/>
        </p:nvSpPr>
        <p:spPr>
          <a:xfrm>
            <a:off x="2668802" y="1107753"/>
            <a:ext cx="2458008" cy="20981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90136" y="1100742"/>
            <a:ext cx="2458008" cy="20981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TextBox 50"/>
          <p:cNvSpPr txBox="1"/>
          <p:nvPr/>
        </p:nvSpPr>
        <p:spPr>
          <a:xfrm>
            <a:off x="-2487" y="176166"/>
            <a:ext cx="1857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 latinLnBrk="0"/>
            <a:r>
              <a:rPr lang="en-US" sz="1800" b="1" spc="-113" dirty="0">
                <a:solidFill>
                  <a:srgbClr val="3343A1"/>
                </a:solidFill>
                <a:cs typeface="Noto Sans KR Medium"/>
              </a:rPr>
              <a:t>VM &amp; Container</a:t>
            </a:r>
          </a:p>
        </p:txBody>
      </p:sp>
      <p:sp>
        <p:nvSpPr>
          <p:cNvPr id="52" name="직사각형 22"/>
          <p:cNvSpPr/>
          <p:nvPr/>
        </p:nvSpPr>
        <p:spPr>
          <a:xfrm>
            <a:off x="680" y="696128"/>
            <a:ext cx="9139241" cy="216024"/>
          </a:xfrm>
          <a:prstGeom prst="rect">
            <a:avLst/>
          </a:prstGeom>
          <a:solidFill>
            <a:srgbClr val="3343A1"/>
          </a:solidFill>
          <a:ln w="9525">
            <a:solidFill>
              <a:srgbClr val="3350A1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 b="1" dirty="0">
                <a:solidFill>
                  <a:prstClr val="white"/>
                </a:solidFill>
              </a:rPr>
              <a:t>VM &amp; Container </a:t>
            </a:r>
            <a:r>
              <a:rPr lang="ko-KR" altLang="en-US" sz="1200" b="1" dirty="0">
                <a:solidFill>
                  <a:prstClr val="white"/>
                </a:solidFill>
              </a:rPr>
              <a:t> </a:t>
            </a: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257366"/>
              </p:ext>
            </p:extLst>
          </p:nvPr>
        </p:nvGraphicFramePr>
        <p:xfrm>
          <a:off x="80040" y="2900759"/>
          <a:ext cx="5079756" cy="15550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38170">
                  <a:extLst>
                    <a:ext uri="{9D8B030D-6E8A-4147-A177-3AD203B41FA5}">
                      <a16:colId xmlns:a16="http://schemas.microsoft.com/office/drawing/2014/main" xmlns="" val="3354691386"/>
                    </a:ext>
                  </a:extLst>
                </a:gridCol>
                <a:gridCol w="2541586">
                  <a:extLst>
                    <a:ext uri="{9D8B030D-6E8A-4147-A177-3AD203B41FA5}">
                      <a16:colId xmlns:a16="http://schemas.microsoft.com/office/drawing/2014/main" xmlns="" val="1916092633"/>
                    </a:ext>
                  </a:extLst>
                </a:gridCol>
              </a:tblGrid>
              <a:tr h="2294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u="none" strike="noStrike" dirty="0">
                          <a:effectLst/>
                        </a:rPr>
                        <a:t>Virtual Machine</a:t>
                      </a:r>
                      <a:endParaRPr lang="en-US" sz="900" b="1" i="0" u="none" strike="noStrike" dirty="0">
                        <a:solidFill>
                          <a:srgbClr val="212529"/>
                        </a:solidFill>
                        <a:effectLst/>
                        <a:latin typeface="Segoe UI" panose="020B0502040204020203" pitchFamily="34" charset="0"/>
                        <a:ea typeface="맑은 고딕" panose="020B0503020000020004" pitchFamily="50" charset="-127"/>
                      </a:endParaRPr>
                    </a:p>
                  </a:txBody>
                  <a:tcPr marL="5921" marR="5921" marT="5921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>
                          <a:effectLst/>
                        </a:rPr>
                        <a:t>Container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921" marR="5921" marT="5921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0255833"/>
                  </a:ext>
                </a:extLst>
              </a:tr>
              <a:tr h="2706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Full OS per VM.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921" marR="5921" marT="5921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Shared OS (kernel).</a:t>
                      </a:r>
                      <a:br>
                        <a:rPr lang="en-US" sz="900" u="none" strike="noStrike" dirty="0">
                          <a:effectLst/>
                        </a:rPr>
                      </a:b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921" marR="5921" marT="5921" marB="0"/>
                </a:tc>
                <a:extLst>
                  <a:ext uri="{0D108BD9-81ED-4DB2-BD59-A6C34878D82A}">
                    <a16:rowId xmlns:a16="http://schemas.microsoft.com/office/drawing/2014/main" xmlns="" val="1399716232"/>
                  </a:ext>
                </a:extLst>
              </a:tr>
              <a:tr h="214259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높은 오버헤드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921" marR="5921" marT="5921" marB="0"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낮은 오버헤드</a:t>
                      </a:r>
                      <a:endParaRPr kumimoji="0" lang="en-US" altLang="ko-K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marL="5921" marR="5921" marT="5921" marB="0"/>
                </a:tc>
                <a:extLst>
                  <a:ext uri="{0D108BD9-81ED-4DB2-BD59-A6C34878D82A}">
                    <a16:rowId xmlns:a16="http://schemas.microsoft.com/office/drawing/2014/main" xmlns="" val="3864986089"/>
                  </a:ext>
                </a:extLst>
              </a:tr>
              <a:tr h="2368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High level </a:t>
                      </a:r>
                      <a:r>
                        <a:rPr lang="ko-KR" altLang="en-US" sz="900" u="none" strike="noStrike" dirty="0">
                          <a:effectLst/>
                        </a:rPr>
                        <a:t>격리</a:t>
                      </a:r>
                      <a:r>
                        <a:rPr lang="en-US" sz="900" u="none" strike="noStrike" dirty="0">
                          <a:effectLst/>
                        </a:rPr>
                        <a:t>. </a:t>
                      </a:r>
                      <a:r>
                        <a:rPr lang="ko-KR" altLang="en-US" sz="900" u="none" strike="noStrike" dirty="0">
                          <a:effectLst/>
                        </a:rPr>
                        <a:t>비교적 높은 </a:t>
                      </a:r>
                      <a:r>
                        <a:rPr lang="ko-KR" altLang="en-US" sz="900" u="none" strike="noStrike" dirty="0" err="1">
                          <a:effectLst/>
                        </a:rPr>
                        <a:t>보안성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921" marR="5921" marT="5921" marB="0"/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900" u="none" strike="noStrike" dirty="0">
                          <a:effectLst/>
                        </a:rPr>
                        <a:t>Lower level </a:t>
                      </a:r>
                      <a:r>
                        <a:rPr lang="ko-KR" altLang="en-US" sz="900" u="none" strike="noStrike" dirty="0">
                          <a:effectLst/>
                        </a:rPr>
                        <a:t>격리</a:t>
                      </a:r>
                      <a:r>
                        <a:rPr lang="en-US" sz="900" u="none" strike="noStrike" dirty="0">
                          <a:effectLst/>
                        </a:rPr>
                        <a:t>. </a:t>
                      </a:r>
                      <a:r>
                        <a:rPr lang="ko-KR" altLang="en-US" sz="900" u="none" strike="noStrike" dirty="0">
                          <a:effectLst/>
                        </a:rPr>
                        <a:t>비교적 낮은 </a:t>
                      </a:r>
                      <a:r>
                        <a:rPr lang="ko-KR" altLang="en-US" sz="900" u="none" strike="noStrike" dirty="0" err="1">
                          <a:effectLst/>
                        </a:rPr>
                        <a:t>보안성</a:t>
                      </a:r>
                      <a:r>
                        <a:rPr lang="en-US" sz="900" u="none" strike="noStrike" dirty="0">
                          <a:effectLst/>
                        </a:rPr>
                        <a:t/>
                      </a:r>
                      <a:br>
                        <a:rPr lang="en-US" sz="900" u="none" strike="noStrike" dirty="0">
                          <a:effectLst/>
                        </a:rPr>
                      </a:b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921" marR="5921" marT="5921" marB="0"/>
                </a:tc>
                <a:extLst>
                  <a:ext uri="{0D108BD9-81ED-4DB2-BD59-A6C34878D82A}">
                    <a16:rowId xmlns:a16="http://schemas.microsoft.com/office/drawing/2014/main" xmlns="" val="1634674273"/>
                  </a:ext>
                </a:extLst>
              </a:tr>
              <a:tr h="27060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일반적인 목적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921" marR="5921" marT="5921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u="none" strike="noStrike" dirty="0">
                          <a:effectLst/>
                        </a:rPr>
                        <a:t>어플리케이션 중심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921" marR="5921" marT="5921" marB="0"/>
                </a:tc>
                <a:extLst>
                  <a:ext uri="{0D108BD9-81ED-4DB2-BD59-A6C34878D82A}">
                    <a16:rowId xmlns:a16="http://schemas.microsoft.com/office/drawing/2014/main" xmlns="" val="1396949156"/>
                  </a:ext>
                </a:extLst>
              </a:tr>
              <a:tr h="27060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u="none" strike="noStrike" dirty="0">
                          <a:effectLst/>
                        </a:rPr>
                        <a:t>느린 배포</a:t>
                      </a:r>
                      <a:r>
                        <a:rPr lang="en-US" sz="900" u="none" strike="noStrike" dirty="0">
                          <a:effectLst/>
                        </a:rPr>
                        <a:t>, </a:t>
                      </a:r>
                      <a:r>
                        <a:rPr lang="ko-KR" altLang="en-US" sz="900" u="none" strike="noStrike" dirty="0">
                          <a:effectLst/>
                        </a:rPr>
                        <a:t>부팅</a:t>
                      </a:r>
                      <a:r>
                        <a:rPr lang="en-US" altLang="ko-KR" sz="900" u="none" strike="noStrike" dirty="0">
                          <a:effectLst/>
                        </a:rPr>
                        <a:t>,</a:t>
                      </a:r>
                      <a:r>
                        <a:rPr lang="en-US" altLang="ko-KR" sz="900" u="none" strike="noStrike" baseline="0" dirty="0">
                          <a:effectLst/>
                        </a:rPr>
                        <a:t> </a:t>
                      </a:r>
                      <a:r>
                        <a:rPr lang="ko-KR" altLang="en-US" sz="900" u="none" strike="noStrike" baseline="0" dirty="0">
                          <a:effectLst/>
                        </a:rPr>
                        <a:t>삭제</a:t>
                      </a:r>
                      <a:r>
                        <a:rPr lang="en-US" sz="900" u="none" strike="noStrike" dirty="0">
                          <a:effectLst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921" marR="5921" marT="5921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u="none" strike="noStrike" dirty="0">
                          <a:effectLst/>
                        </a:rPr>
                        <a:t>빠른 배포</a:t>
                      </a:r>
                      <a:r>
                        <a:rPr lang="en-US" altLang="ko-KR" sz="900" u="none" strike="noStrike" dirty="0">
                          <a:effectLst/>
                        </a:rPr>
                        <a:t>, </a:t>
                      </a:r>
                      <a:r>
                        <a:rPr lang="ko-KR" altLang="en-US" sz="900" u="none" strike="noStrike" dirty="0">
                          <a:effectLst/>
                        </a:rPr>
                        <a:t>부팅</a:t>
                      </a:r>
                      <a:r>
                        <a:rPr lang="en-US" altLang="ko-KR" sz="900" u="none" strike="noStrike" dirty="0">
                          <a:effectLst/>
                        </a:rPr>
                        <a:t>, </a:t>
                      </a:r>
                      <a:r>
                        <a:rPr lang="ko-KR" altLang="en-US" sz="900" u="none" strike="noStrike" dirty="0">
                          <a:effectLst/>
                        </a:rPr>
                        <a:t>삭제</a:t>
                      </a:r>
                      <a:r>
                        <a:rPr lang="en-US" sz="900" u="none" strike="noStrike" dirty="0">
                          <a:effectLst/>
                        </a:rPr>
                        <a:t/>
                      </a:r>
                      <a:br>
                        <a:rPr lang="en-US" sz="900" u="none" strike="noStrike" dirty="0">
                          <a:effectLst/>
                        </a:rPr>
                      </a:b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921" marR="5921" marT="5921" marB="0"/>
                </a:tc>
                <a:extLst>
                  <a:ext uri="{0D108BD9-81ED-4DB2-BD59-A6C34878D82A}">
                    <a16:rowId xmlns:a16="http://schemas.microsoft.com/office/drawing/2014/main" xmlns="" val="999115043"/>
                  </a:ext>
                </a:extLst>
              </a:tr>
            </a:tbl>
          </a:graphicData>
        </a:graphic>
      </p:graphicFrame>
      <p:sp>
        <p:nvSpPr>
          <p:cNvPr id="67" name="Rectangle 27"/>
          <p:cNvSpPr/>
          <p:nvPr/>
        </p:nvSpPr>
        <p:spPr>
          <a:xfrm>
            <a:off x="5485550" y="2977730"/>
            <a:ext cx="3581459" cy="2169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ko-KR" altLang="en-US" sz="900" b="1" dirty="0">
                <a:solidFill>
                  <a:schemeClr val="bg1"/>
                </a:solidFill>
                <a:latin typeface="+mn-ea"/>
                <a:cs typeface="Noto Sans KR Medium"/>
              </a:rPr>
              <a:t>물리 서버</a:t>
            </a:r>
            <a:endParaRPr lang="en-US" altLang="ko-KR" sz="900" b="1" dirty="0">
              <a:solidFill>
                <a:schemeClr val="bg1"/>
              </a:solidFill>
              <a:latin typeface="+mn-ea"/>
              <a:cs typeface="Noto Sans KR Medium"/>
            </a:endParaRPr>
          </a:p>
        </p:txBody>
      </p:sp>
      <p:sp>
        <p:nvSpPr>
          <p:cNvPr id="68" name="Rectangle 27"/>
          <p:cNvSpPr/>
          <p:nvPr/>
        </p:nvSpPr>
        <p:spPr>
          <a:xfrm>
            <a:off x="5485550" y="2736603"/>
            <a:ext cx="3581459" cy="21698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ko-KR" altLang="en-US" sz="900" b="1" dirty="0">
                <a:solidFill>
                  <a:schemeClr val="bg1"/>
                </a:solidFill>
                <a:latin typeface="+mn-ea"/>
                <a:cs typeface="Noto Sans KR Medium"/>
              </a:rPr>
              <a:t>하이퍼바이저</a:t>
            </a:r>
            <a:endParaRPr lang="en-US" altLang="ko-KR" sz="900" b="1" dirty="0">
              <a:solidFill>
                <a:schemeClr val="bg1"/>
              </a:solidFill>
              <a:latin typeface="+mn-ea"/>
              <a:cs typeface="Noto Sans KR Medium"/>
            </a:endParaRPr>
          </a:p>
        </p:txBody>
      </p:sp>
      <p:sp>
        <p:nvSpPr>
          <p:cNvPr id="70" name="Rectangle 27"/>
          <p:cNvSpPr/>
          <p:nvPr/>
        </p:nvSpPr>
        <p:spPr>
          <a:xfrm>
            <a:off x="5548752" y="2396085"/>
            <a:ext cx="1639836" cy="21698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ko-KR" sz="900" b="1" dirty="0">
                <a:solidFill>
                  <a:schemeClr val="bg1"/>
                </a:solidFill>
                <a:latin typeface="+mn-ea"/>
                <a:cs typeface="Noto Sans KR Medium"/>
              </a:rPr>
              <a:t>Operating System</a:t>
            </a:r>
          </a:p>
        </p:txBody>
      </p:sp>
      <p:sp>
        <p:nvSpPr>
          <p:cNvPr id="71" name="Rectangle 27"/>
          <p:cNvSpPr/>
          <p:nvPr/>
        </p:nvSpPr>
        <p:spPr>
          <a:xfrm>
            <a:off x="5548752" y="2154958"/>
            <a:ext cx="1639836" cy="21698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ko-KR" sz="900" b="1" dirty="0">
                <a:solidFill>
                  <a:schemeClr val="bg1"/>
                </a:solidFill>
                <a:latin typeface="+mn-ea"/>
                <a:cs typeface="Noto Sans KR Medium"/>
              </a:rPr>
              <a:t>Docker Engine</a:t>
            </a:r>
          </a:p>
        </p:txBody>
      </p:sp>
      <p:sp>
        <p:nvSpPr>
          <p:cNvPr id="74" name="Rectangle 27"/>
          <p:cNvSpPr/>
          <p:nvPr/>
        </p:nvSpPr>
        <p:spPr>
          <a:xfrm>
            <a:off x="2666189" y="2534423"/>
            <a:ext cx="2493607" cy="2169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ko-KR" altLang="en-US" sz="900" b="1" dirty="0">
                <a:solidFill>
                  <a:schemeClr val="bg1"/>
                </a:solidFill>
                <a:latin typeface="+mn-ea"/>
                <a:cs typeface="Noto Sans KR Medium"/>
              </a:rPr>
              <a:t>물리 서버</a:t>
            </a:r>
            <a:endParaRPr lang="en-US" altLang="ko-KR" sz="900" b="1" dirty="0">
              <a:solidFill>
                <a:schemeClr val="bg1"/>
              </a:solidFill>
              <a:latin typeface="+mn-ea"/>
              <a:cs typeface="Noto Sans KR Medium"/>
            </a:endParaRPr>
          </a:p>
        </p:txBody>
      </p:sp>
      <p:sp>
        <p:nvSpPr>
          <p:cNvPr id="76" name="Rectangle 27"/>
          <p:cNvSpPr/>
          <p:nvPr/>
        </p:nvSpPr>
        <p:spPr>
          <a:xfrm>
            <a:off x="2666189" y="2296997"/>
            <a:ext cx="2493607" cy="21698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ko-KR" sz="900" b="1" dirty="0">
                <a:solidFill>
                  <a:schemeClr val="bg1"/>
                </a:solidFill>
                <a:latin typeface="+mn-ea"/>
                <a:cs typeface="Noto Sans KR Medium"/>
              </a:rPr>
              <a:t>Operating System</a:t>
            </a:r>
          </a:p>
        </p:txBody>
      </p:sp>
      <p:sp>
        <p:nvSpPr>
          <p:cNvPr id="77" name="Rectangle 27"/>
          <p:cNvSpPr/>
          <p:nvPr/>
        </p:nvSpPr>
        <p:spPr>
          <a:xfrm>
            <a:off x="2666189" y="2055870"/>
            <a:ext cx="2493607" cy="21698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ko-KR" sz="900" b="1" dirty="0">
                <a:solidFill>
                  <a:schemeClr val="bg1"/>
                </a:solidFill>
                <a:latin typeface="+mn-ea"/>
                <a:cs typeface="Noto Sans KR Medium"/>
              </a:rPr>
              <a:t>Docker Engine</a:t>
            </a:r>
          </a:p>
        </p:txBody>
      </p:sp>
      <p:sp>
        <p:nvSpPr>
          <p:cNvPr id="84" name="Rectangle 27"/>
          <p:cNvSpPr/>
          <p:nvPr/>
        </p:nvSpPr>
        <p:spPr>
          <a:xfrm>
            <a:off x="73462" y="2534423"/>
            <a:ext cx="2493607" cy="2169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ko-KR" altLang="en-US" sz="900" b="1" dirty="0">
                <a:solidFill>
                  <a:schemeClr val="bg1"/>
                </a:solidFill>
                <a:latin typeface="+mn-ea"/>
                <a:cs typeface="Noto Sans KR Medium"/>
              </a:rPr>
              <a:t>물리 서버</a:t>
            </a:r>
            <a:endParaRPr lang="en-US" altLang="ko-KR" sz="900" b="1" dirty="0">
              <a:solidFill>
                <a:schemeClr val="bg1"/>
              </a:solidFill>
              <a:latin typeface="+mn-ea"/>
              <a:cs typeface="Noto Sans KR Medium"/>
            </a:endParaRPr>
          </a:p>
        </p:txBody>
      </p:sp>
      <p:sp>
        <p:nvSpPr>
          <p:cNvPr id="85" name="Rectangle 27"/>
          <p:cNvSpPr/>
          <p:nvPr/>
        </p:nvSpPr>
        <p:spPr>
          <a:xfrm>
            <a:off x="109061" y="1954235"/>
            <a:ext cx="703524" cy="21698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ko-KR" sz="900" b="1" dirty="0">
                <a:solidFill>
                  <a:schemeClr val="bg1"/>
                </a:solidFill>
                <a:latin typeface="+mn-ea"/>
                <a:cs typeface="Noto Sans KR Medium"/>
              </a:rPr>
              <a:t>OS</a:t>
            </a:r>
          </a:p>
        </p:txBody>
      </p:sp>
      <p:sp>
        <p:nvSpPr>
          <p:cNvPr id="87" name="Rectangle 27"/>
          <p:cNvSpPr/>
          <p:nvPr/>
        </p:nvSpPr>
        <p:spPr>
          <a:xfrm>
            <a:off x="109061" y="1695742"/>
            <a:ext cx="703523" cy="21698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ko-KR" sz="900" b="1" dirty="0">
                <a:solidFill>
                  <a:schemeClr val="bg1"/>
                </a:solidFill>
                <a:latin typeface="+mn-ea"/>
                <a:cs typeface="Noto Sans KR Medium"/>
              </a:rPr>
              <a:t>Bins/Libs</a:t>
            </a:r>
          </a:p>
        </p:txBody>
      </p:sp>
      <p:sp>
        <p:nvSpPr>
          <p:cNvPr id="88" name="Rectangle 27"/>
          <p:cNvSpPr/>
          <p:nvPr/>
        </p:nvSpPr>
        <p:spPr>
          <a:xfrm>
            <a:off x="109061" y="1434285"/>
            <a:ext cx="703523" cy="21698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ko-KR" sz="900" b="1" dirty="0">
                <a:solidFill>
                  <a:schemeClr val="bg1"/>
                </a:solidFill>
                <a:latin typeface="+mn-ea"/>
                <a:cs typeface="Noto Sans KR Medium"/>
              </a:rPr>
              <a:t>App 1</a:t>
            </a:r>
          </a:p>
        </p:txBody>
      </p:sp>
      <p:sp>
        <p:nvSpPr>
          <p:cNvPr id="93" name="Rectangle 27"/>
          <p:cNvSpPr/>
          <p:nvPr/>
        </p:nvSpPr>
        <p:spPr>
          <a:xfrm>
            <a:off x="73462" y="2293296"/>
            <a:ext cx="2493607" cy="21698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ko-KR" altLang="en-US" sz="900" b="1" dirty="0">
                <a:solidFill>
                  <a:schemeClr val="bg1"/>
                </a:solidFill>
                <a:latin typeface="+mn-ea"/>
                <a:cs typeface="Noto Sans KR Medium"/>
              </a:rPr>
              <a:t>하이퍼바이저</a:t>
            </a:r>
            <a:endParaRPr lang="en-US" altLang="ko-KR" sz="900" b="1" dirty="0">
              <a:solidFill>
                <a:schemeClr val="bg1"/>
              </a:solidFill>
              <a:latin typeface="+mn-ea"/>
              <a:cs typeface="Noto Sans KR Medium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73462" y="1388906"/>
            <a:ext cx="788318" cy="809145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142" name="Rectangle 27"/>
          <p:cNvSpPr/>
          <p:nvPr/>
        </p:nvSpPr>
        <p:spPr>
          <a:xfrm>
            <a:off x="960580" y="1954235"/>
            <a:ext cx="703524" cy="21698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ko-KR" sz="900" b="1" dirty="0">
                <a:solidFill>
                  <a:schemeClr val="bg1"/>
                </a:solidFill>
                <a:latin typeface="+mn-ea"/>
                <a:cs typeface="Noto Sans KR Medium"/>
              </a:rPr>
              <a:t>OS</a:t>
            </a:r>
          </a:p>
        </p:txBody>
      </p:sp>
      <p:sp>
        <p:nvSpPr>
          <p:cNvPr id="143" name="Rectangle 27"/>
          <p:cNvSpPr/>
          <p:nvPr/>
        </p:nvSpPr>
        <p:spPr>
          <a:xfrm>
            <a:off x="960580" y="1695742"/>
            <a:ext cx="703523" cy="21698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ko-KR" sz="900" b="1" dirty="0">
                <a:solidFill>
                  <a:schemeClr val="bg1"/>
                </a:solidFill>
                <a:latin typeface="+mn-ea"/>
                <a:cs typeface="Noto Sans KR Medium"/>
              </a:rPr>
              <a:t>Bins/Libs</a:t>
            </a:r>
          </a:p>
        </p:txBody>
      </p:sp>
      <p:sp>
        <p:nvSpPr>
          <p:cNvPr id="144" name="Rectangle 27"/>
          <p:cNvSpPr/>
          <p:nvPr/>
        </p:nvSpPr>
        <p:spPr>
          <a:xfrm>
            <a:off x="960580" y="1434285"/>
            <a:ext cx="703523" cy="21698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ko-KR" sz="900" b="1" dirty="0">
                <a:solidFill>
                  <a:schemeClr val="bg1"/>
                </a:solidFill>
                <a:latin typeface="+mn-ea"/>
                <a:cs typeface="Noto Sans KR Medium"/>
              </a:rPr>
              <a:t>App 2</a:t>
            </a:r>
          </a:p>
        </p:txBody>
      </p:sp>
      <p:sp>
        <p:nvSpPr>
          <p:cNvPr id="145" name="직사각형 144"/>
          <p:cNvSpPr/>
          <p:nvPr/>
        </p:nvSpPr>
        <p:spPr>
          <a:xfrm>
            <a:off x="924981" y="1388906"/>
            <a:ext cx="788318" cy="809145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146" name="Rectangle 27"/>
          <p:cNvSpPr/>
          <p:nvPr/>
        </p:nvSpPr>
        <p:spPr>
          <a:xfrm>
            <a:off x="1801241" y="1962743"/>
            <a:ext cx="703524" cy="21698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ko-KR" sz="900" b="1" dirty="0">
                <a:solidFill>
                  <a:schemeClr val="bg1"/>
                </a:solidFill>
                <a:latin typeface="+mn-ea"/>
                <a:cs typeface="Noto Sans KR Medium"/>
              </a:rPr>
              <a:t>OS</a:t>
            </a:r>
          </a:p>
        </p:txBody>
      </p:sp>
      <p:sp>
        <p:nvSpPr>
          <p:cNvPr id="147" name="Rectangle 27"/>
          <p:cNvSpPr/>
          <p:nvPr/>
        </p:nvSpPr>
        <p:spPr>
          <a:xfrm>
            <a:off x="1801241" y="1704250"/>
            <a:ext cx="703523" cy="21698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ko-KR" sz="900" b="1" dirty="0">
                <a:solidFill>
                  <a:schemeClr val="bg1"/>
                </a:solidFill>
                <a:latin typeface="+mn-ea"/>
                <a:cs typeface="Noto Sans KR Medium"/>
              </a:rPr>
              <a:t>Bins/Libs</a:t>
            </a:r>
          </a:p>
        </p:txBody>
      </p:sp>
      <p:sp>
        <p:nvSpPr>
          <p:cNvPr id="148" name="Rectangle 27"/>
          <p:cNvSpPr/>
          <p:nvPr/>
        </p:nvSpPr>
        <p:spPr>
          <a:xfrm>
            <a:off x="1801241" y="1442793"/>
            <a:ext cx="703523" cy="21698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ko-KR" sz="900" b="1" dirty="0">
                <a:solidFill>
                  <a:schemeClr val="bg1"/>
                </a:solidFill>
                <a:latin typeface="+mn-ea"/>
                <a:cs typeface="Noto Sans KR Medium"/>
              </a:rPr>
              <a:t>App 3</a:t>
            </a:r>
          </a:p>
        </p:txBody>
      </p:sp>
      <p:sp>
        <p:nvSpPr>
          <p:cNvPr id="149" name="직사각형 148"/>
          <p:cNvSpPr/>
          <p:nvPr/>
        </p:nvSpPr>
        <p:spPr>
          <a:xfrm>
            <a:off x="1765642" y="1397414"/>
            <a:ext cx="788318" cy="809145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2678661" y="1391885"/>
            <a:ext cx="788318" cy="625454"/>
            <a:chOff x="2665505" y="1387631"/>
            <a:chExt cx="788318" cy="625454"/>
          </a:xfrm>
        </p:grpSpPr>
        <p:sp>
          <p:nvSpPr>
            <p:cNvPr id="152" name="Rectangle 27"/>
            <p:cNvSpPr/>
            <p:nvPr/>
          </p:nvSpPr>
          <p:spPr>
            <a:xfrm>
              <a:off x="2701104" y="1727356"/>
              <a:ext cx="703523" cy="21698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900" b="1" dirty="0">
                  <a:solidFill>
                    <a:schemeClr val="bg1"/>
                  </a:solidFill>
                  <a:latin typeface="+mn-ea"/>
                  <a:cs typeface="Noto Sans KR Medium"/>
                </a:rPr>
                <a:t>Bins/Libs</a:t>
              </a:r>
            </a:p>
          </p:txBody>
        </p:sp>
        <p:sp>
          <p:nvSpPr>
            <p:cNvPr id="153" name="Rectangle 27"/>
            <p:cNvSpPr/>
            <p:nvPr/>
          </p:nvSpPr>
          <p:spPr>
            <a:xfrm>
              <a:off x="2701104" y="1465899"/>
              <a:ext cx="703523" cy="21698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900" b="1" dirty="0">
                  <a:solidFill>
                    <a:schemeClr val="bg1"/>
                  </a:solidFill>
                  <a:latin typeface="+mn-ea"/>
                  <a:cs typeface="Noto Sans KR Medium"/>
                </a:rPr>
                <a:t>App 1</a:t>
              </a:r>
            </a:p>
          </p:txBody>
        </p:sp>
        <p:sp>
          <p:nvSpPr>
            <p:cNvPr id="154" name="직사각형 153"/>
            <p:cNvSpPr/>
            <p:nvPr/>
          </p:nvSpPr>
          <p:spPr>
            <a:xfrm>
              <a:off x="2665505" y="1387631"/>
              <a:ext cx="788318" cy="625454"/>
            </a:xfrm>
            <a:prstGeom prst="rect">
              <a:avLst/>
            </a:prstGeom>
            <a:noFill/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noFill/>
              </a:endParaRP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3514884" y="1391885"/>
            <a:ext cx="788318" cy="625454"/>
            <a:chOff x="3510446" y="1387631"/>
            <a:chExt cx="788318" cy="625454"/>
          </a:xfrm>
        </p:grpSpPr>
        <p:sp>
          <p:nvSpPr>
            <p:cNvPr id="156" name="Rectangle 27"/>
            <p:cNvSpPr/>
            <p:nvPr/>
          </p:nvSpPr>
          <p:spPr>
            <a:xfrm>
              <a:off x="3546045" y="1727356"/>
              <a:ext cx="703523" cy="21698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900" b="1" dirty="0">
                  <a:solidFill>
                    <a:schemeClr val="bg1"/>
                  </a:solidFill>
                  <a:latin typeface="+mn-ea"/>
                  <a:cs typeface="Noto Sans KR Medium"/>
                </a:rPr>
                <a:t>Bins/Libs</a:t>
              </a:r>
            </a:p>
          </p:txBody>
        </p:sp>
        <p:sp>
          <p:nvSpPr>
            <p:cNvPr id="157" name="Rectangle 27"/>
            <p:cNvSpPr/>
            <p:nvPr/>
          </p:nvSpPr>
          <p:spPr>
            <a:xfrm>
              <a:off x="3546045" y="1465899"/>
              <a:ext cx="703523" cy="21698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900" b="1" dirty="0">
                  <a:solidFill>
                    <a:schemeClr val="bg1"/>
                  </a:solidFill>
                  <a:latin typeface="+mn-ea"/>
                  <a:cs typeface="Noto Sans KR Medium"/>
                </a:rPr>
                <a:t>App 2</a:t>
              </a:r>
            </a:p>
          </p:txBody>
        </p:sp>
        <p:sp>
          <p:nvSpPr>
            <p:cNvPr id="158" name="직사각형 157"/>
            <p:cNvSpPr/>
            <p:nvPr/>
          </p:nvSpPr>
          <p:spPr>
            <a:xfrm>
              <a:off x="3510446" y="1387631"/>
              <a:ext cx="788318" cy="625454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noFill/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4351107" y="1391885"/>
            <a:ext cx="788318" cy="625454"/>
            <a:chOff x="4351107" y="1396139"/>
            <a:chExt cx="788318" cy="625454"/>
          </a:xfrm>
        </p:grpSpPr>
        <p:sp>
          <p:nvSpPr>
            <p:cNvPr id="160" name="Rectangle 27"/>
            <p:cNvSpPr/>
            <p:nvPr/>
          </p:nvSpPr>
          <p:spPr>
            <a:xfrm>
              <a:off x="4386706" y="1735864"/>
              <a:ext cx="703523" cy="21698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900" b="1" dirty="0">
                  <a:solidFill>
                    <a:schemeClr val="bg1"/>
                  </a:solidFill>
                  <a:latin typeface="+mn-ea"/>
                  <a:cs typeface="Noto Sans KR Medium"/>
                </a:rPr>
                <a:t>Bins/Libs</a:t>
              </a:r>
            </a:p>
          </p:txBody>
        </p:sp>
        <p:sp>
          <p:nvSpPr>
            <p:cNvPr id="161" name="Rectangle 27"/>
            <p:cNvSpPr/>
            <p:nvPr/>
          </p:nvSpPr>
          <p:spPr>
            <a:xfrm>
              <a:off x="4386706" y="1474407"/>
              <a:ext cx="703523" cy="21698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900" b="1" dirty="0">
                  <a:solidFill>
                    <a:schemeClr val="bg1"/>
                  </a:solidFill>
                  <a:latin typeface="+mn-ea"/>
                  <a:cs typeface="Noto Sans KR Medium"/>
                </a:rPr>
                <a:t>App 3</a:t>
              </a:r>
            </a:p>
          </p:txBody>
        </p:sp>
        <p:sp>
          <p:nvSpPr>
            <p:cNvPr id="162" name="직사각형 161"/>
            <p:cNvSpPr/>
            <p:nvPr/>
          </p:nvSpPr>
          <p:spPr>
            <a:xfrm>
              <a:off x="4351107" y="1396139"/>
              <a:ext cx="788318" cy="62545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noFill/>
              </a:endParaRPr>
            </a:p>
          </p:txBody>
        </p:sp>
      </p:grpSp>
      <p:sp>
        <p:nvSpPr>
          <p:cNvPr id="163" name="Rectangle 27"/>
          <p:cNvSpPr/>
          <p:nvPr/>
        </p:nvSpPr>
        <p:spPr>
          <a:xfrm>
            <a:off x="5584350" y="1804722"/>
            <a:ext cx="703523" cy="21698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ko-KR" sz="900" b="1" dirty="0">
                <a:solidFill>
                  <a:schemeClr val="bg1"/>
                </a:solidFill>
                <a:latin typeface="+mn-ea"/>
                <a:cs typeface="Noto Sans KR Medium"/>
              </a:rPr>
              <a:t>Bins/Libs</a:t>
            </a:r>
          </a:p>
        </p:txBody>
      </p:sp>
      <p:sp>
        <p:nvSpPr>
          <p:cNvPr id="164" name="Rectangle 27"/>
          <p:cNvSpPr/>
          <p:nvPr/>
        </p:nvSpPr>
        <p:spPr>
          <a:xfrm>
            <a:off x="5584350" y="1543265"/>
            <a:ext cx="703523" cy="21698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ko-KR" sz="900" b="1" dirty="0">
                <a:solidFill>
                  <a:schemeClr val="bg1"/>
                </a:solidFill>
                <a:latin typeface="+mn-ea"/>
                <a:cs typeface="Noto Sans KR Medium"/>
              </a:rPr>
              <a:t>App 1</a:t>
            </a:r>
          </a:p>
        </p:txBody>
      </p:sp>
      <p:sp>
        <p:nvSpPr>
          <p:cNvPr id="165" name="직사각형 164"/>
          <p:cNvSpPr/>
          <p:nvPr/>
        </p:nvSpPr>
        <p:spPr>
          <a:xfrm>
            <a:off x="5548751" y="1464997"/>
            <a:ext cx="788318" cy="625454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166" name="Rectangle 27"/>
          <p:cNvSpPr/>
          <p:nvPr/>
        </p:nvSpPr>
        <p:spPr>
          <a:xfrm>
            <a:off x="6435869" y="1804722"/>
            <a:ext cx="703523" cy="21698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ko-KR" sz="900" b="1" dirty="0">
                <a:solidFill>
                  <a:schemeClr val="bg1"/>
                </a:solidFill>
                <a:latin typeface="+mn-ea"/>
                <a:cs typeface="Noto Sans KR Medium"/>
              </a:rPr>
              <a:t>Bins/Libs</a:t>
            </a:r>
          </a:p>
        </p:txBody>
      </p:sp>
      <p:sp>
        <p:nvSpPr>
          <p:cNvPr id="167" name="Rectangle 27"/>
          <p:cNvSpPr/>
          <p:nvPr/>
        </p:nvSpPr>
        <p:spPr>
          <a:xfrm>
            <a:off x="6435869" y="1543265"/>
            <a:ext cx="703523" cy="21698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ko-KR" sz="900" b="1" dirty="0">
                <a:solidFill>
                  <a:schemeClr val="bg1"/>
                </a:solidFill>
                <a:latin typeface="+mn-ea"/>
                <a:cs typeface="Noto Sans KR Medium"/>
              </a:rPr>
              <a:t>App 2</a:t>
            </a:r>
          </a:p>
        </p:txBody>
      </p:sp>
      <p:sp>
        <p:nvSpPr>
          <p:cNvPr id="168" name="직사각형 167"/>
          <p:cNvSpPr/>
          <p:nvPr/>
        </p:nvSpPr>
        <p:spPr>
          <a:xfrm>
            <a:off x="6400270" y="1464997"/>
            <a:ext cx="788318" cy="625454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169" name="직사각형 168"/>
          <p:cNvSpPr/>
          <p:nvPr/>
        </p:nvSpPr>
        <p:spPr>
          <a:xfrm>
            <a:off x="5485550" y="1213304"/>
            <a:ext cx="1762782" cy="1477548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170" name="Rectangle 27"/>
          <p:cNvSpPr/>
          <p:nvPr/>
        </p:nvSpPr>
        <p:spPr>
          <a:xfrm>
            <a:off x="7367429" y="2401034"/>
            <a:ext cx="1639836" cy="21698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ko-KR" sz="900" b="1" dirty="0">
                <a:solidFill>
                  <a:schemeClr val="bg1"/>
                </a:solidFill>
                <a:latin typeface="+mn-ea"/>
                <a:cs typeface="Noto Sans KR Medium"/>
              </a:rPr>
              <a:t>Operating System</a:t>
            </a:r>
          </a:p>
        </p:txBody>
      </p:sp>
      <p:sp>
        <p:nvSpPr>
          <p:cNvPr id="171" name="Rectangle 27"/>
          <p:cNvSpPr/>
          <p:nvPr/>
        </p:nvSpPr>
        <p:spPr>
          <a:xfrm>
            <a:off x="7367429" y="2159907"/>
            <a:ext cx="1639836" cy="21698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ko-KR" sz="900" b="1" dirty="0">
                <a:solidFill>
                  <a:schemeClr val="bg1"/>
                </a:solidFill>
                <a:latin typeface="+mn-ea"/>
                <a:cs typeface="Noto Sans KR Medium"/>
              </a:rPr>
              <a:t>Docker Engine</a:t>
            </a:r>
          </a:p>
        </p:txBody>
      </p:sp>
      <p:sp>
        <p:nvSpPr>
          <p:cNvPr id="172" name="Rectangle 27"/>
          <p:cNvSpPr/>
          <p:nvPr/>
        </p:nvSpPr>
        <p:spPr>
          <a:xfrm>
            <a:off x="7403027" y="1809671"/>
            <a:ext cx="703523" cy="21698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ko-KR" sz="900" b="1" dirty="0">
                <a:solidFill>
                  <a:schemeClr val="bg1"/>
                </a:solidFill>
                <a:latin typeface="+mn-ea"/>
                <a:cs typeface="Noto Sans KR Medium"/>
              </a:rPr>
              <a:t>Bins/Libs</a:t>
            </a:r>
          </a:p>
        </p:txBody>
      </p:sp>
      <p:sp>
        <p:nvSpPr>
          <p:cNvPr id="173" name="Rectangle 27"/>
          <p:cNvSpPr/>
          <p:nvPr/>
        </p:nvSpPr>
        <p:spPr>
          <a:xfrm>
            <a:off x="7403027" y="1548214"/>
            <a:ext cx="703523" cy="21698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ko-KR" sz="900" b="1" dirty="0">
                <a:solidFill>
                  <a:schemeClr val="bg1"/>
                </a:solidFill>
                <a:latin typeface="+mn-ea"/>
                <a:cs typeface="Noto Sans KR Medium"/>
              </a:rPr>
              <a:t>App 3</a:t>
            </a:r>
          </a:p>
        </p:txBody>
      </p:sp>
      <p:sp>
        <p:nvSpPr>
          <p:cNvPr id="174" name="직사각형 173"/>
          <p:cNvSpPr/>
          <p:nvPr/>
        </p:nvSpPr>
        <p:spPr>
          <a:xfrm>
            <a:off x="7367428" y="1469946"/>
            <a:ext cx="788318" cy="6254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175" name="Rectangle 27"/>
          <p:cNvSpPr/>
          <p:nvPr/>
        </p:nvSpPr>
        <p:spPr>
          <a:xfrm>
            <a:off x="8254546" y="1809671"/>
            <a:ext cx="703523" cy="21698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ko-KR" sz="900" b="1" dirty="0">
                <a:solidFill>
                  <a:schemeClr val="bg1"/>
                </a:solidFill>
                <a:latin typeface="+mn-ea"/>
                <a:cs typeface="Noto Sans KR Medium"/>
              </a:rPr>
              <a:t>Bins/Libs</a:t>
            </a:r>
          </a:p>
        </p:txBody>
      </p:sp>
      <p:sp>
        <p:nvSpPr>
          <p:cNvPr id="176" name="Rectangle 27"/>
          <p:cNvSpPr/>
          <p:nvPr/>
        </p:nvSpPr>
        <p:spPr>
          <a:xfrm>
            <a:off x="8254546" y="1548214"/>
            <a:ext cx="703523" cy="21698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ko-KR" sz="900" b="1" dirty="0">
                <a:solidFill>
                  <a:schemeClr val="bg1"/>
                </a:solidFill>
                <a:latin typeface="+mn-ea"/>
                <a:cs typeface="Noto Sans KR Medium"/>
              </a:rPr>
              <a:t>App 4</a:t>
            </a:r>
          </a:p>
        </p:txBody>
      </p:sp>
      <p:sp>
        <p:nvSpPr>
          <p:cNvPr id="177" name="직사각형 176"/>
          <p:cNvSpPr/>
          <p:nvPr/>
        </p:nvSpPr>
        <p:spPr>
          <a:xfrm>
            <a:off x="8218947" y="1469946"/>
            <a:ext cx="788318" cy="62545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178" name="직사각형 177"/>
          <p:cNvSpPr/>
          <p:nvPr/>
        </p:nvSpPr>
        <p:spPr>
          <a:xfrm>
            <a:off x="7304227" y="1213303"/>
            <a:ext cx="1762782" cy="1475919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180" name="Rectangle 27"/>
          <p:cNvSpPr/>
          <p:nvPr/>
        </p:nvSpPr>
        <p:spPr>
          <a:xfrm>
            <a:off x="1126232" y="1105647"/>
            <a:ext cx="372218" cy="2169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900" b="1" dirty="0">
                <a:latin typeface="+mn-ea"/>
                <a:cs typeface="Noto Sans KR Medium"/>
              </a:rPr>
              <a:t>VM</a:t>
            </a:r>
          </a:p>
        </p:txBody>
      </p:sp>
      <p:sp>
        <p:nvSpPr>
          <p:cNvPr id="181" name="Rectangle 27"/>
          <p:cNvSpPr/>
          <p:nvPr/>
        </p:nvSpPr>
        <p:spPr>
          <a:xfrm>
            <a:off x="3503343" y="1113216"/>
            <a:ext cx="720069" cy="2169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900" b="1" dirty="0">
                <a:latin typeface="+mn-ea"/>
                <a:cs typeface="Noto Sans KR Medium"/>
              </a:rPr>
              <a:t>Container</a:t>
            </a:r>
          </a:p>
        </p:txBody>
      </p:sp>
      <p:sp>
        <p:nvSpPr>
          <p:cNvPr id="182" name="Rectangle 27"/>
          <p:cNvSpPr/>
          <p:nvPr/>
        </p:nvSpPr>
        <p:spPr>
          <a:xfrm>
            <a:off x="5485549" y="3495863"/>
            <a:ext cx="3581460" cy="7808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ko-KR" altLang="ko-KR" sz="1000" b="1" dirty="0"/>
              <a:t>가상화의 장점</a:t>
            </a:r>
            <a:r>
              <a:rPr lang="ko-KR" altLang="en-US" sz="1000" b="1" dirty="0"/>
              <a:t>을 활용 할 수 있음</a:t>
            </a:r>
            <a:r>
              <a:rPr lang="ko-KR" altLang="ko-KR" sz="1000" b="1" dirty="0"/>
              <a:t> </a:t>
            </a:r>
            <a:endParaRPr lang="en-US" altLang="ko-KR" sz="1000" b="1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ko-KR" sz="1000" b="1" dirty="0"/>
              <a:t>Cloud Native </a:t>
            </a:r>
            <a:r>
              <a:rPr lang="ko-KR" altLang="en-US" sz="1000" b="1" dirty="0"/>
              <a:t>어플리케이션 환경을 갖추는 효과</a:t>
            </a:r>
            <a:endParaRPr lang="ko-KR" altLang="ko-KR" sz="1000" b="1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ko-KR" altLang="ko-KR" sz="1000" b="1" dirty="0"/>
              <a:t>운영 서비스를 클라우드 환경으로 가져가는데 유리함</a:t>
            </a:r>
            <a:r>
              <a:rPr lang="en-US" altLang="ko-KR" sz="1000" b="1" dirty="0"/>
              <a:t>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ko-KR" sz="1000" b="1" dirty="0"/>
              <a:t>Hybrid Cloud</a:t>
            </a:r>
            <a:r>
              <a:rPr lang="ko-KR" altLang="en-US" sz="1000" b="1" dirty="0"/>
              <a:t>환경도</a:t>
            </a:r>
            <a:r>
              <a:rPr lang="ko-KR" altLang="ko-KR" sz="1000" b="1" dirty="0"/>
              <a:t> </a:t>
            </a:r>
            <a:r>
              <a:rPr lang="ko-KR" altLang="en-US" sz="1000" b="1" dirty="0"/>
              <a:t>손쉽</a:t>
            </a:r>
            <a:r>
              <a:rPr lang="ko-KR" altLang="ko-KR" sz="1000" b="1" dirty="0"/>
              <a:t>게 이용 가능</a:t>
            </a:r>
            <a:endParaRPr lang="en-US" altLang="ko-KR" sz="1000" b="1" dirty="0"/>
          </a:p>
        </p:txBody>
      </p:sp>
      <p:sp>
        <p:nvSpPr>
          <p:cNvPr id="183" name="Rectangle 27"/>
          <p:cNvSpPr/>
          <p:nvPr/>
        </p:nvSpPr>
        <p:spPr>
          <a:xfrm>
            <a:off x="5485549" y="4309612"/>
            <a:ext cx="3581460" cy="5013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ko-KR" altLang="en-US" sz="1000" b="1" dirty="0">
                <a:solidFill>
                  <a:schemeClr val="lt1"/>
                </a:solidFill>
              </a:rPr>
              <a:t>서비스를 위한 인프라 구성이 어려움</a:t>
            </a:r>
            <a:endParaRPr lang="en-US" altLang="ko-KR" sz="1000" b="1" dirty="0">
              <a:solidFill>
                <a:schemeClr val="lt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ko-KR" altLang="en-US" sz="1000" b="1" dirty="0">
                <a:solidFill>
                  <a:schemeClr val="lt1"/>
                </a:solidFill>
              </a:rPr>
              <a:t>인프라 운영이 어려움</a:t>
            </a:r>
            <a:endParaRPr lang="ko-KR" altLang="ko-KR" sz="1000" b="1" dirty="0">
              <a:solidFill>
                <a:schemeClr val="lt1"/>
              </a:solidFill>
            </a:endParaRPr>
          </a:p>
        </p:txBody>
      </p:sp>
      <p:sp>
        <p:nvSpPr>
          <p:cNvPr id="185" name="타원 184"/>
          <p:cNvSpPr/>
          <p:nvPr/>
        </p:nvSpPr>
        <p:spPr>
          <a:xfrm>
            <a:off x="5485549" y="956353"/>
            <a:ext cx="1762783" cy="22188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6" name="Rectangle 27"/>
          <p:cNvSpPr/>
          <p:nvPr/>
        </p:nvSpPr>
        <p:spPr>
          <a:xfrm>
            <a:off x="6164157" y="961259"/>
            <a:ext cx="372218" cy="2169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900" b="1" dirty="0">
                <a:latin typeface="+mn-ea"/>
                <a:cs typeface="Noto Sans KR Medium"/>
              </a:rPr>
              <a:t>VM</a:t>
            </a:r>
          </a:p>
        </p:txBody>
      </p:sp>
      <p:sp>
        <p:nvSpPr>
          <p:cNvPr id="187" name="타원 186"/>
          <p:cNvSpPr/>
          <p:nvPr/>
        </p:nvSpPr>
        <p:spPr>
          <a:xfrm>
            <a:off x="5548751" y="1240847"/>
            <a:ext cx="1639838" cy="20000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8" name="Rectangle 27"/>
          <p:cNvSpPr/>
          <p:nvPr/>
        </p:nvSpPr>
        <p:spPr>
          <a:xfrm>
            <a:off x="6008550" y="1239174"/>
            <a:ext cx="720069" cy="2169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900" b="1" dirty="0">
                <a:latin typeface="+mn-ea"/>
                <a:cs typeface="Noto Sans KR Medium"/>
              </a:rPr>
              <a:t>Container</a:t>
            </a:r>
          </a:p>
        </p:txBody>
      </p:sp>
      <p:sp>
        <p:nvSpPr>
          <p:cNvPr id="189" name="타원 188"/>
          <p:cNvSpPr/>
          <p:nvPr/>
        </p:nvSpPr>
        <p:spPr>
          <a:xfrm>
            <a:off x="7283073" y="956353"/>
            <a:ext cx="1762783" cy="22188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0" name="Rectangle 27"/>
          <p:cNvSpPr/>
          <p:nvPr/>
        </p:nvSpPr>
        <p:spPr>
          <a:xfrm>
            <a:off x="7961681" y="961259"/>
            <a:ext cx="372218" cy="2169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900" b="1" dirty="0">
                <a:latin typeface="+mn-ea"/>
                <a:cs typeface="Noto Sans KR Medium"/>
              </a:rPr>
              <a:t>VM</a:t>
            </a:r>
          </a:p>
        </p:txBody>
      </p:sp>
      <p:sp>
        <p:nvSpPr>
          <p:cNvPr id="191" name="타원 190"/>
          <p:cNvSpPr/>
          <p:nvPr/>
        </p:nvSpPr>
        <p:spPr>
          <a:xfrm>
            <a:off x="7346275" y="1240847"/>
            <a:ext cx="1639838" cy="20000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2" name="Rectangle 27"/>
          <p:cNvSpPr/>
          <p:nvPr/>
        </p:nvSpPr>
        <p:spPr>
          <a:xfrm>
            <a:off x="7806074" y="1239174"/>
            <a:ext cx="720069" cy="2169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900" b="1" dirty="0">
                <a:latin typeface="+mn-ea"/>
                <a:cs typeface="Noto Sans KR Medium"/>
              </a:rPr>
              <a:t>Container</a:t>
            </a:r>
          </a:p>
        </p:txBody>
      </p:sp>
      <p:sp>
        <p:nvSpPr>
          <p:cNvPr id="193" name="AutoShape 48">
            <a:extLst>
              <a:ext uri="{FF2B5EF4-FFF2-40B4-BE49-F238E27FC236}">
                <a16:creationId xmlns:a16="http://schemas.microsoft.com/office/drawing/2014/main" xmlns="" id="{74DECB51-ACED-4943-B75A-6E060DB06C25}"/>
              </a:ext>
            </a:extLst>
          </p:cNvPr>
          <p:cNvSpPr>
            <a:spLocks noChangeArrowheads="1"/>
          </p:cNvSpPr>
          <p:nvPr/>
        </p:nvSpPr>
        <p:spPr bwMode="auto">
          <a:xfrm rot="16200000" flipV="1">
            <a:off x="4043156" y="2880862"/>
            <a:ext cx="2534414" cy="257307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ysClr val="window" lastClr="FFFFFF">
                  <a:lumMod val="75000"/>
                </a:sysClr>
              </a:gs>
              <a:gs pos="100000">
                <a:sysClr val="window" lastClr="FFFFFF"/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rot="10800000" wrap="none" anchor="ctr"/>
          <a:lstStyle>
            <a:defPPr>
              <a:defRPr lang="en-US"/>
            </a:defPPr>
            <a:lvl1pPr marL="0" algn="l" defTabSz="457145" rtl="0" eaLnBrk="1" latinLnBrk="0" hangingPunct="1">
              <a:defRPr sz="17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5" algn="l" defTabSz="457145" rtl="0" eaLnBrk="1" latinLnBrk="0" hangingPunct="1">
              <a:defRPr sz="17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0" algn="l" defTabSz="457145" rtl="0" eaLnBrk="1" latinLnBrk="0" hangingPunct="1">
              <a:defRPr sz="17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34" algn="l" defTabSz="457145" rtl="0" eaLnBrk="1" latinLnBrk="0" hangingPunct="1">
              <a:defRPr sz="17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9" algn="l" defTabSz="457145" rtl="0" eaLnBrk="1" latinLnBrk="0" hangingPunct="1">
              <a:defRPr sz="17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24" algn="l" defTabSz="457145" rtl="0" eaLnBrk="1" latinLnBrk="0" hangingPunct="1">
              <a:defRPr sz="17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69" algn="l" defTabSz="457145" rtl="0" eaLnBrk="1" latinLnBrk="0" hangingPunct="1">
              <a:defRPr sz="17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13" algn="l" defTabSz="457145" rtl="0" eaLnBrk="1" latinLnBrk="0" hangingPunct="1">
              <a:defRPr sz="17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58" algn="l" defTabSz="457145" rtl="0" eaLnBrk="1" latinLnBrk="0" hangingPunct="1">
              <a:defRPr sz="17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69" name="직선 연결선 68"/>
          <p:cNvCxnSpPr/>
          <p:nvPr/>
        </p:nvCxnSpPr>
        <p:spPr>
          <a:xfrm flipH="1">
            <a:off x="2588841" y="1052351"/>
            <a:ext cx="16850" cy="3696053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097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-2487" y="176166"/>
            <a:ext cx="3866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 latinLnBrk="0"/>
            <a:r>
              <a:rPr lang="en-US" sz="1800" b="1" spc="-113" dirty="0">
                <a:solidFill>
                  <a:srgbClr val="3343A1"/>
                </a:solidFill>
                <a:cs typeface="Noto Sans KR Medium"/>
              </a:rPr>
              <a:t>Kubernetes(</a:t>
            </a:r>
            <a:r>
              <a:rPr lang="ko-KR" altLang="en-US" sz="1800" b="1" spc="-113" dirty="0">
                <a:solidFill>
                  <a:srgbClr val="3343A1"/>
                </a:solidFill>
                <a:cs typeface="Noto Sans KR Medium"/>
              </a:rPr>
              <a:t>컨테이너 오케스트레이션</a:t>
            </a:r>
            <a:r>
              <a:rPr lang="en-US" sz="1800" b="1" spc="-113" dirty="0">
                <a:solidFill>
                  <a:srgbClr val="3343A1"/>
                </a:solidFill>
                <a:cs typeface="Noto Sans KR Medium"/>
              </a:rPr>
              <a:t>)</a:t>
            </a:r>
          </a:p>
        </p:txBody>
      </p:sp>
      <p:sp>
        <p:nvSpPr>
          <p:cNvPr id="52" name="직사각형 22"/>
          <p:cNvSpPr/>
          <p:nvPr/>
        </p:nvSpPr>
        <p:spPr>
          <a:xfrm>
            <a:off x="680" y="696128"/>
            <a:ext cx="9139241" cy="216024"/>
          </a:xfrm>
          <a:prstGeom prst="rect">
            <a:avLst/>
          </a:prstGeom>
          <a:solidFill>
            <a:srgbClr val="3343A1"/>
          </a:solidFill>
          <a:ln w="9525">
            <a:solidFill>
              <a:srgbClr val="3350A1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 b="1" dirty="0" smtClean="0">
                <a:solidFill>
                  <a:prstClr val="white"/>
                </a:solidFill>
              </a:rPr>
              <a:t>Kubernetes 1</a:t>
            </a:r>
            <a:endParaRPr lang="ko-KR" altLang="en-US" sz="1200" b="1" dirty="0">
              <a:solidFill>
                <a:prstClr val="white"/>
              </a:solidFill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1930702" y="3476600"/>
            <a:ext cx="1467838" cy="1338046"/>
            <a:chOff x="4870354" y="3607825"/>
            <a:chExt cx="1467838" cy="1338046"/>
          </a:xfrm>
        </p:grpSpPr>
        <p:sp>
          <p:nvSpPr>
            <p:cNvPr id="23" name="직사각형 22"/>
            <p:cNvSpPr/>
            <p:nvPr/>
          </p:nvSpPr>
          <p:spPr>
            <a:xfrm>
              <a:off x="4870354" y="3607825"/>
              <a:ext cx="1467838" cy="1338046"/>
            </a:xfrm>
            <a:prstGeom prst="rect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noFill/>
              </a:endParaRPr>
            </a:p>
          </p:txBody>
        </p:sp>
        <p:sp>
          <p:nvSpPr>
            <p:cNvPr id="25" name="Rectangle 27"/>
            <p:cNvSpPr/>
            <p:nvPr/>
          </p:nvSpPr>
          <p:spPr>
            <a:xfrm>
              <a:off x="4943142" y="3698797"/>
              <a:ext cx="1322262" cy="21698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900" b="1" dirty="0">
                  <a:solidFill>
                    <a:schemeClr val="bg1"/>
                  </a:solidFill>
                  <a:latin typeface="+mn-ea"/>
                  <a:cs typeface="Noto Sans KR Medium"/>
                </a:rPr>
                <a:t>Add-ons</a:t>
              </a:r>
            </a:p>
          </p:txBody>
        </p:sp>
        <p:sp>
          <p:nvSpPr>
            <p:cNvPr id="26" name="Rectangle 27"/>
            <p:cNvSpPr/>
            <p:nvPr/>
          </p:nvSpPr>
          <p:spPr>
            <a:xfrm>
              <a:off x="4943142" y="3948364"/>
              <a:ext cx="1322262" cy="21698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900" b="1" dirty="0">
                  <a:solidFill>
                    <a:schemeClr val="bg1"/>
                  </a:solidFill>
                  <a:latin typeface="+mn-ea"/>
                  <a:cs typeface="Noto Sans KR Medium"/>
                </a:rPr>
                <a:t>Proxy</a:t>
              </a:r>
            </a:p>
          </p:txBody>
        </p:sp>
        <p:sp>
          <p:nvSpPr>
            <p:cNvPr id="27" name="Rectangle 27"/>
            <p:cNvSpPr/>
            <p:nvPr/>
          </p:nvSpPr>
          <p:spPr>
            <a:xfrm>
              <a:off x="4943142" y="4197931"/>
              <a:ext cx="1322262" cy="21698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900" b="1" dirty="0">
                  <a:solidFill>
                    <a:schemeClr val="bg1"/>
                  </a:solidFill>
                  <a:latin typeface="+mn-ea"/>
                  <a:cs typeface="Noto Sans KR Medium"/>
                </a:rPr>
                <a:t>Kubelet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943142" y="4447497"/>
              <a:ext cx="1322262" cy="21698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900" b="1" dirty="0">
                  <a:solidFill>
                    <a:schemeClr val="bg1"/>
                  </a:solidFill>
                  <a:latin typeface="+mn-ea"/>
                  <a:cs typeface="Noto Sans KR Medium"/>
                </a:rPr>
                <a:t>Cont. runtime</a:t>
              </a:r>
            </a:p>
          </p:txBody>
        </p:sp>
        <p:sp>
          <p:nvSpPr>
            <p:cNvPr id="29" name="Rectangle 27"/>
            <p:cNvSpPr/>
            <p:nvPr/>
          </p:nvSpPr>
          <p:spPr>
            <a:xfrm>
              <a:off x="5011486" y="4706456"/>
              <a:ext cx="1185573" cy="2169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900" dirty="0">
                  <a:solidFill>
                    <a:srgbClr val="00B050"/>
                  </a:solidFill>
                  <a:latin typeface="+mn-ea"/>
                  <a:cs typeface="Noto Sans KR Medium"/>
                </a:rPr>
                <a:t>Worker</a:t>
              </a:r>
            </a:p>
          </p:txBody>
        </p:sp>
      </p:grpSp>
      <p:grpSp>
        <p:nvGrpSpPr>
          <p:cNvPr id="32" name="그룹 31"/>
          <p:cNvGrpSpPr/>
          <p:nvPr/>
        </p:nvGrpSpPr>
        <p:grpSpPr>
          <a:xfrm>
            <a:off x="4765764" y="3476600"/>
            <a:ext cx="1467838" cy="1338046"/>
            <a:chOff x="4870354" y="3607825"/>
            <a:chExt cx="1467838" cy="1338046"/>
          </a:xfrm>
        </p:grpSpPr>
        <p:sp>
          <p:nvSpPr>
            <p:cNvPr id="33" name="직사각형 32"/>
            <p:cNvSpPr/>
            <p:nvPr/>
          </p:nvSpPr>
          <p:spPr>
            <a:xfrm>
              <a:off x="4870354" y="3607825"/>
              <a:ext cx="1467838" cy="1338046"/>
            </a:xfrm>
            <a:prstGeom prst="rect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noFill/>
              </a:endParaRPr>
            </a:p>
          </p:txBody>
        </p:sp>
        <p:sp>
          <p:nvSpPr>
            <p:cNvPr id="34" name="Rectangle 27"/>
            <p:cNvSpPr/>
            <p:nvPr/>
          </p:nvSpPr>
          <p:spPr>
            <a:xfrm>
              <a:off x="4943142" y="3698797"/>
              <a:ext cx="1322262" cy="21698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900" b="1" dirty="0">
                  <a:solidFill>
                    <a:schemeClr val="bg1"/>
                  </a:solidFill>
                  <a:latin typeface="+mn-ea"/>
                  <a:cs typeface="Noto Sans KR Medium"/>
                </a:rPr>
                <a:t>Add-ons</a:t>
              </a:r>
            </a:p>
          </p:txBody>
        </p:sp>
        <p:sp>
          <p:nvSpPr>
            <p:cNvPr id="35" name="Rectangle 27"/>
            <p:cNvSpPr/>
            <p:nvPr/>
          </p:nvSpPr>
          <p:spPr>
            <a:xfrm>
              <a:off x="4943142" y="3948364"/>
              <a:ext cx="1322262" cy="21698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900" b="1" dirty="0">
                  <a:solidFill>
                    <a:schemeClr val="bg1"/>
                  </a:solidFill>
                  <a:latin typeface="+mn-ea"/>
                  <a:cs typeface="Noto Sans KR Medium"/>
                </a:rPr>
                <a:t>Proxy</a:t>
              </a:r>
            </a:p>
          </p:txBody>
        </p:sp>
        <p:sp>
          <p:nvSpPr>
            <p:cNvPr id="36" name="Rectangle 27"/>
            <p:cNvSpPr/>
            <p:nvPr/>
          </p:nvSpPr>
          <p:spPr>
            <a:xfrm>
              <a:off x="4943142" y="4197931"/>
              <a:ext cx="1322262" cy="21698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900" b="1" dirty="0">
                  <a:solidFill>
                    <a:schemeClr val="bg1"/>
                  </a:solidFill>
                  <a:latin typeface="+mn-ea"/>
                  <a:cs typeface="Noto Sans KR Medium"/>
                </a:rPr>
                <a:t>Kubelet</a:t>
              </a:r>
            </a:p>
          </p:txBody>
        </p:sp>
        <p:sp>
          <p:nvSpPr>
            <p:cNvPr id="37" name="Rectangle 27"/>
            <p:cNvSpPr/>
            <p:nvPr/>
          </p:nvSpPr>
          <p:spPr>
            <a:xfrm>
              <a:off x="4943142" y="4447497"/>
              <a:ext cx="1322262" cy="21698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900" b="1" dirty="0">
                  <a:solidFill>
                    <a:schemeClr val="bg1"/>
                  </a:solidFill>
                  <a:latin typeface="+mn-ea"/>
                  <a:cs typeface="Noto Sans KR Medium"/>
                </a:rPr>
                <a:t>Cont. runtime</a:t>
              </a:r>
            </a:p>
          </p:txBody>
        </p:sp>
        <p:sp>
          <p:nvSpPr>
            <p:cNvPr id="38" name="Rectangle 27"/>
            <p:cNvSpPr/>
            <p:nvPr/>
          </p:nvSpPr>
          <p:spPr>
            <a:xfrm>
              <a:off x="5011486" y="4706456"/>
              <a:ext cx="1185573" cy="2169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900" dirty="0">
                  <a:solidFill>
                    <a:srgbClr val="00B050"/>
                  </a:solidFill>
                  <a:latin typeface="+mn-ea"/>
                  <a:cs typeface="Noto Sans KR Medium"/>
                </a:rPr>
                <a:t>Worker</a:t>
              </a:r>
            </a:p>
          </p:txBody>
        </p:sp>
      </p:grpSp>
      <p:grpSp>
        <p:nvGrpSpPr>
          <p:cNvPr id="39" name="그룹 38"/>
          <p:cNvGrpSpPr/>
          <p:nvPr/>
        </p:nvGrpSpPr>
        <p:grpSpPr>
          <a:xfrm>
            <a:off x="7398724" y="3476600"/>
            <a:ext cx="1467838" cy="1338046"/>
            <a:chOff x="4870354" y="3607825"/>
            <a:chExt cx="1467838" cy="1338046"/>
          </a:xfrm>
        </p:grpSpPr>
        <p:sp>
          <p:nvSpPr>
            <p:cNvPr id="40" name="직사각형 39"/>
            <p:cNvSpPr/>
            <p:nvPr/>
          </p:nvSpPr>
          <p:spPr>
            <a:xfrm>
              <a:off x="4870354" y="3607825"/>
              <a:ext cx="1467838" cy="1338046"/>
            </a:xfrm>
            <a:prstGeom prst="rect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noFill/>
              </a:endParaRPr>
            </a:p>
          </p:txBody>
        </p:sp>
        <p:sp>
          <p:nvSpPr>
            <p:cNvPr id="41" name="Rectangle 27"/>
            <p:cNvSpPr/>
            <p:nvPr/>
          </p:nvSpPr>
          <p:spPr>
            <a:xfrm>
              <a:off x="4943142" y="3698797"/>
              <a:ext cx="1322262" cy="21698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900" b="1" dirty="0">
                  <a:solidFill>
                    <a:schemeClr val="bg1"/>
                  </a:solidFill>
                  <a:latin typeface="+mn-ea"/>
                  <a:cs typeface="Noto Sans KR Medium"/>
                </a:rPr>
                <a:t>Add-ons</a:t>
              </a:r>
            </a:p>
          </p:txBody>
        </p:sp>
        <p:sp>
          <p:nvSpPr>
            <p:cNvPr id="42" name="Rectangle 27"/>
            <p:cNvSpPr/>
            <p:nvPr/>
          </p:nvSpPr>
          <p:spPr>
            <a:xfrm>
              <a:off x="4943142" y="3948364"/>
              <a:ext cx="1322262" cy="21698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900" b="1" dirty="0">
                  <a:solidFill>
                    <a:schemeClr val="bg1"/>
                  </a:solidFill>
                  <a:latin typeface="+mn-ea"/>
                  <a:cs typeface="Noto Sans KR Medium"/>
                </a:rPr>
                <a:t>Proxy</a:t>
              </a:r>
            </a:p>
          </p:txBody>
        </p:sp>
        <p:sp>
          <p:nvSpPr>
            <p:cNvPr id="43" name="Rectangle 27"/>
            <p:cNvSpPr/>
            <p:nvPr/>
          </p:nvSpPr>
          <p:spPr>
            <a:xfrm>
              <a:off x="4943142" y="4197931"/>
              <a:ext cx="1322262" cy="21698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900" b="1" dirty="0">
                  <a:solidFill>
                    <a:schemeClr val="bg1"/>
                  </a:solidFill>
                  <a:latin typeface="+mn-ea"/>
                  <a:cs typeface="Noto Sans KR Medium"/>
                </a:rPr>
                <a:t>Kubelet</a:t>
              </a:r>
            </a:p>
          </p:txBody>
        </p:sp>
        <p:sp>
          <p:nvSpPr>
            <p:cNvPr id="44" name="Rectangle 27"/>
            <p:cNvSpPr/>
            <p:nvPr/>
          </p:nvSpPr>
          <p:spPr>
            <a:xfrm>
              <a:off x="4943142" y="4447497"/>
              <a:ext cx="1322262" cy="21698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900" b="1" dirty="0">
                  <a:solidFill>
                    <a:schemeClr val="bg1"/>
                  </a:solidFill>
                  <a:latin typeface="+mn-ea"/>
                  <a:cs typeface="Noto Sans KR Medium"/>
                </a:rPr>
                <a:t>Cont. runtime</a:t>
              </a:r>
            </a:p>
          </p:txBody>
        </p:sp>
        <p:sp>
          <p:nvSpPr>
            <p:cNvPr id="45" name="Rectangle 27"/>
            <p:cNvSpPr/>
            <p:nvPr/>
          </p:nvSpPr>
          <p:spPr>
            <a:xfrm>
              <a:off x="5011486" y="4706456"/>
              <a:ext cx="1185573" cy="2169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900" dirty="0">
                  <a:solidFill>
                    <a:srgbClr val="00B050"/>
                  </a:solidFill>
                  <a:latin typeface="+mn-ea"/>
                  <a:cs typeface="Noto Sans KR Medium"/>
                </a:rPr>
                <a:t>Worker</a:t>
              </a:r>
            </a:p>
          </p:txBody>
        </p:sp>
      </p:grpSp>
      <p:grpSp>
        <p:nvGrpSpPr>
          <p:cNvPr id="83" name="그룹 82"/>
          <p:cNvGrpSpPr/>
          <p:nvPr/>
        </p:nvGrpSpPr>
        <p:grpSpPr>
          <a:xfrm>
            <a:off x="4154711" y="945938"/>
            <a:ext cx="3290059" cy="2010924"/>
            <a:chOff x="4154711" y="945938"/>
            <a:chExt cx="3290059" cy="2010924"/>
          </a:xfrm>
        </p:grpSpPr>
        <p:sp>
          <p:nvSpPr>
            <p:cNvPr id="12" name="직사각형 11"/>
            <p:cNvSpPr/>
            <p:nvPr/>
          </p:nvSpPr>
          <p:spPr>
            <a:xfrm>
              <a:off x="4154711" y="945938"/>
              <a:ext cx="3290059" cy="2010924"/>
            </a:xfrm>
            <a:prstGeom prst="rect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noFill/>
              </a:endParaRPr>
            </a:p>
          </p:txBody>
        </p:sp>
        <p:sp>
          <p:nvSpPr>
            <p:cNvPr id="13" name="Rectangle 27"/>
            <p:cNvSpPr/>
            <p:nvPr/>
          </p:nvSpPr>
          <p:spPr>
            <a:xfrm>
              <a:off x="4239713" y="2675495"/>
              <a:ext cx="3119537" cy="21698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900" b="1" dirty="0">
                  <a:solidFill>
                    <a:schemeClr val="bg1"/>
                  </a:solidFill>
                  <a:latin typeface="+mn-ea"/>
                  <a:cs typeface="Noto Sans KR Medium"/>
                </a:rPr>
                <a:t>API Server</a:t>
              </a:r>
            </a:p>
          </p:txBody>
        </p:sp>
        <p:sp>
          <p:nvSpPr>
            <p:cNvPr id="14" name="Rectangle 27"/>
            <p:cNvSpPr/>
            <p:nvPr/>
          </p:nvSpPr>
          <p:spPr>
            <a:xfrm>
              <a:off x="5133605" y="2240754"/>
              <a:ext cx="1322262" cy="21698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900" b="1" dirty="0">
                  <a:solidFill>
                    <a:schemeClr val="bg1"/>
                  </a:solidFill>
                  <a:latin typeface="+mn-ea"/>
                  <a:cs typeface="Noto Sans KR Medium"/>
                </a:rPr>
                <a:t>etcd</a:t>
              </a:r>
            </a:p>
          </p:txBody>
        </p:sp>
        <p:sp>
          <p:nvSpPr>
            <p:cNvPr id="15" name="Rectangle 27"/>
            <p:cNvSpPr/>
            <p:nvPr/>
          </p:nvSpPr>
          <p:spPr>
            <a:xfrm>
              <a:off x="6036988" y="1873142"/>
              <a:ext cx="1322262" cy="21698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900" b="1" dirty="0">
                  <a:solidFill>
                    <a:schemeClr val="bg1"/>
                  </a:solidFill>
                  <a:latin typeface="+mn-ea"/>
                  <a:cs typeface="Noto Sans KR Medium"/>
                </a:rPr>
                <a:t>Scheduler</a:t>
              </a:r>
            </a:p>
          </p:txBody>
        </p:sp>
        <p:sp>
          <p:nvSpPr>
            <p:cNvPr id="16" name="Rectangle 27"/>
            <p:cNvSpPr/>
            <p:nvPr/>
          </p:nvSpPr>
          <p:spPr>
            <a:xfrm>
              <a:off x="4546977" y="1970871"/>
              <a:ext cx="1322262" cy="21698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900" b="1" dirty="0">
                  <a:solidFill>
                    <a:schemeClr val="bg1"/>
                  </a:solidFill>
                  <a:latin typeface="+mn-ea"/>
                  <a:cs typeface="Noto Sans KR Medium"/>
                </a:rPr>
                <a:t>Controller Manger</a:t>
              </a:r>
            </a:p>
          </p:txBody>
        </p:sp>
        <p:sp>
          <p:nvSpPr>
            <p:cNvPr id="17" name="Rectangle 27"/>
            <p:cNvSpPr/>
            <p:nvPr/>
          </p:nvSpPr>
          <p:spPr>
            <a:xfrm>
              <a:off x="4239713" y="1678574"/>
              <a:ext cx="1629526" cy="21698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900" b="1" dirty="0" smtClean="0">
                  <a:solidFill>
                    <a:schemeClr val="bg1"/>
                  </a:solidFill>
                  <a:latin typeface="+mn-ea"/>
                  <a:cs typeface="Noto Sans KR Medium"/>
                </a:rPr>
                <a:t>Proxy</a:t>
              </a:r>
              <a:endParaRPr lang="en-US" altLang="ko-KR" sz="900" b="1" dirty="0">
                <a:solidFill>
                  <a:schemeClr val="bg1"/>
                </a:solidFill>
                <a:latin typeface="+mn-ea"/>
                <a:cs typeface="Noto Sans KR Medium"/>
              </a:endParaRPr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4193667" y="1383838"/>
              <a:ext cx="3205057" cy="1534952"/>
            </a:xfrm>
            <a:prstGeom prst="rect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noFill/>
              </a:endParaRPr>
            </a:p>
          </p:txBody>
        </p:sp>
        <p:sp>
          <p:nvSpPr>
            <p:cNvPr id="19" name="Rectangle 27"/>
            <p:cNvSpPr/>
            <p:nvPr/>
          </p:nvSpPr>
          <p:spPr>
            <a:xfrm>
              <a:off x="4239713" y="1397050"/>
              <a:ext cx="3119537" cy="2169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900" dirty="0">
                  <a:solidFill>
                    <a:srgbClr val="0070C0"/>
                  </a:solidFill>
                  <a:latin typeface="+mn-ea"/>
                  <a:cs typeface="Noto Sans KR Medium"/>
                </a:rPr>
                <a:t>Container runtime</a:t>
              </a:r>
            </a:p>
          </p:txBody>
        </p:sp>
        <p:sp>
          <p:nvSpPr>
            <p:cNvPr id="20" name="Rectangle 27"/>
            <p:cNvSpPr/>
            <p:nvPr/>
          </p:nvSpPr>
          <p:spPr>
            <a:xfrm>
              <a:off x="4323421" y="1129852"/>
              <a:ext cx="884687" cy="21698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900" b="1" dirty="0">
                  <a:solidFill>
                    <a:schemeClr val="bg1"/>
                  </a:solidFill>
                  <a:latin typeface="+mn-ea"/>
                  <a:cs typeface="Noto Sans KR Medium"/>
                </a:rPr>
                <a:t>Cluster DNS</a:t>
              </a:r>
            </a:p>
          </p:txBody>
        </p:sp>
        <p:sp>
          <p:nvSpPr>
            <p:cNvPr id="21" name="Rectangle 27"/>
            <p:cNvSpPr/>
            <p:nvPr/>
          </p:nvSpPr>
          <p:spPr>
            <a:xfrm>
              <a:off x="6369309" y="1129852"/>
              <a:ext cx="884687" cy="21698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900" b="1" dirty="0">
                  <a:solidFill>
                    <a:schemeClr val="bg1"/>
                  </a:solidFill>
                  <a:latin typeface="+mn-ea"/>
                  <a:cs typeface="Noto Sans KR Medium"/>
                </a:rPr>
                <a:t>Add-ons</a:t>
              </a:r>
            </a:p>
          </p:txBody>
        </p:sp>
        <p:sp>
          <p:nvSpPr>
            <p:cNvPr id="22" name="Rectangle 27"/>
            <p:cNvSpPr/>
            <p:nvPr/>
          </p:nvSpPr>
          <p:spPr>
            <a:xfrm>
              <a:off x="4193667" y="945938"/>
              <a:ext cx="3119537" cy="2169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900" dirty="0">
                  <a:solidFill>
                    <a:srgbClr val="0070C0"/>
                  </a:solidFill>
                  <a:latin typeface="+mn-ea"/>
                  <a:cs typeface="Noto Sans KR Medium"/>
                </a:rPr>
                <a:t>Master</a:t>
              </a:r>
            </a:p>
          </p:txBody>
        </p:sp>
        <p:cxnSp>
          <p:nvCxnSpPr>
            <p:cNvPr id="8" name="직선 화살표 연결선 7"/>
            <p:cNvCxnSpPr>
              <a:stCxn id="14" idx="2"/>
              <a:endCxn id="13" idx="0"/>
            </p:cNvCxnSpPr>
            <p:nvPr/>
          </p:nvCxnSpPr>
          <p:spPr>
            <a:xfrm>
              <a:off x="5794736" y="2457736"/>
              <a:ext cx="4746" cy="217759"/>
            </a:xfrm>
            <a:prstGeom prst="straightConnector1">
              <a:avLst/>
            </a:prstGeom>
            <a:ln w="12700"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직선 화살표 연결선 52"/>
            <p:cNvCxnSpPr/>
            <p:nvPr/>
          </p:nvCxnSpPr>
          <p:spPr>
            <a:xfrm>
              <a:off x="6732578" y="2086835"/>
              <a:ext cx="0" cy="599810"/>
            </a:xfrm>
            <a:prstGeom prst="straightConnector1">
              <a:avLst/>
            </a:prstGeom>
            <a:ln w="12700"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직선 화살표 연결선 53"/>
            <p:cNvCxnSpPr/>
            <p:nvPr/>
          </p:nvCxnSpPr>
          <p:spPr>
            <a:xfrm>
              <a:off x="4861412" y="2187853"/>
              <a:ext cx="0" cy="498792"/>
            </a:xfrm>
            <a:prstGeom prst="straightConnector1">
              <a:avLst/>
            </a:prstGeom>
            <a:ln w="12700"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직선 화살표 연결선 55"/>
            <p:cNvCxnSpPr/>
            <p:nvPr/>
          </p:nvCxnSpPr>
          <p:spPr>
            <a:xfrm>
              <a:off x="4418606" y="1895556"/>
              <a:ext cx="0" cy="779939"/>
            </a:xfrm>
            <a:prstGeom prst="straightConnector1">
              <a:avLst/>
            </a:prstGeom>
            <a:ln w="12700"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꺾인 연결선 49"/>
          <p:cNvCxnSpPr>
            <a:stCxn id="12" idx="2"/>
            <a:endCxn id="23" idx="0"/>
          </p:cNvCxnSpPr>
          <p:nvPr/>
        </p:nvCxnSpPr>
        <p:spPr>
          <a:xfrm rot="5400000">
            <a:off x="3972312" y="1649171"/>
            <a:ext cx="519738" cy="3135120"/>
          </a:xfrm>
          <a:prstGeom prst="bentConnector3">
            <a:avLst>
              <a:gd name="adj1" fmla="val 50000"/>
            </a:avLst>
          </a:prstGeom>
          <a:ln w="1270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꺾인 연결선 61"/>
          <p:cNvCxnSpPr>
            <a:stCxn id="12" idx="2"/>
            <a:endCxn id="40" idx="0"/>
          </p:cNvCxnSpPr>
          <p:nvPr/>
        </p:nvCxnSpPr>
        <p:spPr>
          <a:xfrm rot="16200000" flipH="1">
            <a:off x="6706323" y="2050280"/>
            <a:ext cx="519738" cy="2332902"/>
          </a:xfrm>
          <a:prstGeom prst="bentConnector3">
            <a:avLst>
              <a:gd name="adj1" fmla="val 50000"/>
            </a:avLst>
          </a:prstGeom>
          <a:ln w="1270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꺾인 연결선 64"/>
          <p:cNvCxnSpPr>
            <a:stCxn id="12" idx="2"/>
            <a:endCxn id="33" idx="0"/>
          </p:cNvCxnSpPr>
          <p:nvPr/>
        </p:nvCxnSpPr>
        <p:spPr>
          <a:xfrm rot="5400000">
            <a:off x="5389843" y="3066702"/>
            <a:ext cx="519738" cy="300058"/>
          </a:xfrm>
          <a:prstGeom prst="bentConnector3">
            <a:avLst>
              <a:gd name="adj1" fmla="val 50000"/>
            </a:avLst>
          </a:prstGeom>
          <a:ln w="1270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1" name="그룹 70"/>
          <p:cNvGrpSpPr/>
          <p:nvPr/>
        </p:nvGrpSpPr>
        <p:grpSpPr>
          <a:xfrm>
            <a:off x="748157" y="1970031"/>
            <a:ext cx="1322262" cy="934436"/>
            <a:chOff x="322293" y="2628377"/>
            <a:chExt cx="1322262" cy="934436"/>
          </a:xfrm>
        </p:grpSpPr>
        <p:sp>
          <p:nvSpPr>
            <p:cNvPr id="75" name="Rectangle 27"/>
            <p:cNvSpPr/>
            <p:nvPr/>
          </p:nvSpPr>
          <p:spPr>
            <a:xfrm>
              <a:off x="322293" y="2628377"/>
              <a:ext cx="1322262" cy="21698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900" b="1" dirty="0">
                  <a:solidFill>
                    <a:schemeClr val="bg1"/>
                  </a:solidFill>
                  <a:latin typeface="+mn-ea"/>
                  <a:cs typeface="Noto Sans KR Medium"/>
                </a:rPr>
                <a:t>CLI</a:t>
              </a:r>
            </a:p>
          </p:txBody>
        </p:sp>
        <p:sp>
          <p:nvSpPr>
            <p:cNvPr id="76" name="Rectangle 27"/>
            <p:cNvSpPr/>
            <p:nvPr/>
          </p:nvSpPr>
          <p:spPr>
            <a:xfrm>
              <a:off x="322293" y="2877944"/>
              <a:ext cx="1322262" cy="21698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900" b="1" dirty="0">
                  <a:solidFill>
                    <a:schemeClr val="bg1"/>
                  </a:solidFill>
                  <a:latin typeface="+mn-ea"/>
                  <a:cs typeface="Noto Sans KR Medium"/>
                </a:rPr>
                <a:t>UI</a:t>
              </a:r>
            </a:p>
          </p:txBody>
        </p:sp>
        <p:sp>
          <p:nvSpPr>
            <p:cNvPr id="77" name="Rectangle 27"/>
            <p:cNvSpPr/>
            <p:nvPr/>
          </p:nvSpPr>
          <p:spPr>
            <a:xfrm>
              <a:off x="322293" y="3127510"/>
              <a:ext cx="1322262" cy="21698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900" b="1" dirty="0">
                  <a:solidFill>
                    <a:schemeClr val="bg1"/>
                  </a:solidFill>
                  <a:latin typeface="+mn-ea"/>
                  <a:cs typeface="Noto Sans KR Medium"/>
                </a:rPr>
                <a:t>API</a:t>
              </a:r>
            </a:p>
          </p:txBody>
        </p:sp>
        <p:sp>
          <p:nvSpPr>
            <p:cNvPr id="78" name="Rectangle 27"/>
            <p:cNvSpPr/>
            <p:nvPr/>
          </p:nvSpPr>
          <p:spPr>
            <a:xfrm>
              <a:off x="322293" y="3345831"/>
              <a:ext cx="1322262" cy="216982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ko-KR" sz="900" dirty="0">
                  <a:solidFill>
                    <a:srgbClr val="FFC000"/>
                  </a:solidFill>
                  <a:latin typeface="+mn-ea"/>
                  <a:cs typeface="Noto Sans KR Medium"/>
                </a:rPr>
                <a:t>Access</a:t>
              </a:r>
            </a:p>
          </p:txBody>
        </p:sp>
      </p:grpSp>
      <p:cxnSp>
        <p:nvCxnSpPr>
          <p:cNvPr id="84" name="꺾인 연결선 83"/>
          <p:cNvCxnSpPr>
            <a:endCxn id="78" idx="2"/>
          </p:cNvCxnSpPr>
          <p:nvPr/>
        </p:nvCxnSpPr>
        <p:spPr>
          <a:xfrm rot="10800000">
            <a:off x="1409288" y="2904467"/>
            <a:ext cx="4385450" cy="209668"/>
          </a:xfrm>
          <a:prstGeom prst="bentConnector2">
            <a:avLst/>
          </a:prstGeom>
          <a:ln w="12700"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618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25450</TotalTime>
  <Words>1517</Words>
  <Application>Microsoft Office PowerPoint</Application>
  <PresentationFormat>화면 슬라이드 쇼(16:9)</PresentationFormat>
  <Paragraphs>554</Paragraphs>
  <Slides>23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4" baseType="lpstr">
      <vt:lpstr>6_Custom Design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Ray Choi</dc:creator>
  <cp:lastModifiedBy>sordid3@hotmail.com</cp:lastModifiedBy>
  <cp:revision>767</cp:revision>
  <cp:lastPrinted>2017-06-15T04:08:44Z</cp:lastPrinted>
  <dcterms:created xsi:type="dcterms:W3CDTF">2017-04-04T01:22:33Z</dcterms:created>
  <dcterms:modified xsi:type="dcterms:W3CDTF">2019-09-20T04:28:00Z</dcterms:modified>
</cp:coreProperties>
</file>